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4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15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16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7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2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42"/>
  </p:notesMasterIdLst>
  <p:handoutMasterIdLst>
    <p:handoutMasterId r:id="rId43"/>
  </p:handoutMasterIdLst>
  <p:sldIdLst>
    <p:sldId id="4909" r:id="rId8"/>
    <p:sldId id="4876" r:id="rId9"/>
    <p:sldId id="4910" r:id="rId10"/>
    <p:sldId id="4546" r:id="rId11"/>
    <p:sldId id="4911" r:id="rId12"/>
    <p:sldId id="4800" r:id="rId13"/>
    <p:sldId id="4912" r:id="rId14"/>
    <p:sldId id="4801" r:id="rId15"/>
    <p:sldId id="4802" r:id="rId16"/>
    <p:sldId id="4803" r:id="rId17"/>
    <p:sldId id="4804" r:id="rId18"/>
    <p:sldId id="4805" r:id="rId19"/>
    <p:sldId id="4913" r:id="rId20"/>
    <p:sldId id="4914" r:id="rId21"/>
    <p:sldId id="4806" r:id="rId22"/>
    <p:sldId id="4907" r:id="rId23"/>
    <p:sldId id="4894" r:id="rId24"/>
    <p:sldId id="4905" r:id="rId25"/>
    <p:sldId id="4906" r:id="rId26"/>
    <p:sldId id="4887" r:id="rId27"/>
    <p:sldId id="4918" r:id="rId28"/>
    <p:sldId id="4919" r:id="rId29"/>
    <p:sldId id="4920" r:id="rId30"/>
    <p:sldId id="4550" r:id="rId31"/>
    <p:sldId id="4924" r:id="rId32"/>
    <p:sldId id="4306" r:id="rId33"/>
    <p:sldId id="4925" r:id="rId34"/>
    <p:sldId id="4535" r:id="rId35"/>
    <p:sldId id="4309" r:id="rId36"/>
    <p:sldId id="4915" r:id="rId37"/>
    <p:sldId id="4921" r:id="rId38"/>
    <p:sldId id="4916" r:id="rId39"/>
    <p:sldId id="4923" r:id="rId40"/>
    <p:sldId id="4750" r:id="rId41"/>
  </p:sldIdLst>
  <p:sldSz cx="12192000" cy="6858000"/>
  <p:notesSz cx="6797675" cy="9928225"/>
  <p:embeddedFontLst>
    <p:embeddedFont>
      <p:font typeface="义启小楷书" panose="02010600030101010101" charset="-128"/>
      <p:regular r:id="rId44"/>
    </p:embeddedFont>
    <p:embeddedFont>
      <p:font typeface="Algerian" panose="04020705040A02060702" pitchFamily="82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  <p:embeddedFont>
      <p:font typeface="Segoe UI Black" panose="02010600030101010101" charset="0"/>
      <p:bold r:id="rId58"/>
      <p:boldItalic r:id="rId59"/>
    </p:embeddedFont>
    <p:embeddedFont>
      <p:font typeface="Tahoma" panose="020B0604030504040204" pitchFamily="34" charset="0"/>
      <p:regular r:id="rId60"/>
      <p:bold r:id="rId61"/>
    </p:embeddedFont>
    <p:embeddedFont>
      <p:font typeface="等线" panose="02010600030101010101" pitchFamily="2" charset="-122"/>
      <p:regular r:id="rId62"/>
      <p:bold r:id="rId63"/>
    </p:embeddedFont>
    <p:embeddedFont>
      <p:font typeface="等线 Light" panose="02010600030101010101" pitchFamily="2" charset="-122"/>
      <p:regular r:id="rId64"/>
    </p:embeddedFont>
    <p:embeddedFont>
      <p:font typeface="黑体" panose="02010609060101010101" pitchFamily="49" charset="-122"/>
      <p:regular r:id="rId65"/>
    </p:embeddedFont>
    <p:embeddedFont>
      <p:font typeface="华文行楷" panose="02010800040101010101" pitchFamily="2" charset="-122"/>
      <p:regular r:id="rId66"/>
    </p:embeddedFont>
    <p:embeddedFont>
      <p:font typeface="华文楷体" panose="02010600040101010101" pitchFamily="2" charset="-122"/>
      <p:regular r:id="rId67"/>
    </p:embeddedFont>
    <p:embeddedFont>
      <p:font typeface="微软雅黑" panose="020B0503020204020204" pitchFamily="34" charset="-122"/>
      <p:regular r:id="rId68"/>
      <p:bold r:id="rId69"/>
    </p:embeddedFont>
    <p:embeddedFont>
      <p:font typeface="微软雅黑" panose="020B0503020204020204" pitchFamily="34" charset="-122"/>
      <p:regular r:id="rId68"/>
      <p:bold r:id="rId69"/>
    </p:embeddedFont>
  </p:embeddedFontLst>
  <p:custDataLst>
    <p:tags r:id="rId7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3863">
          <p15:clr>
            <a:srgbClr val="A4A3A4"/>
          </p15:clr>
        </p15:guide>
        <p15:guide id="3" pos="2910">
          <p15:clr>
            <a:srgbClr val="A4A3A4"/>
          </p15:clr>
        </p15:guide>
        <p15:guide id="4" pos="1912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91">
          <p15:clr>
            <a:srgbClr val="A4A3A4"/>
          </p15:clr>
        </p15:guide>
        <p15:guide id="7" orient="horz" pos="2478">
          <p15:clr>
            <a:srgbClr val="A4A3A4"/>
          </p15:clr>
        </p15:guide>
        <p15:guide id="8" orient="horz" pos="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99FF"/>
    <a:srgbClr val="0000FF"/>
    <a:srgbClr val="66FF33"/>
    <a:srgbClr val="0099FF"/>
    <a:srgbClr val="92D050"/>
    <a:srgbClr val="C5E0B4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9" autoAdjust="0"/>
    <p:restoredTop sz="71561" autoAdjust="0"/>
  </p:normalViewPr>
  <p:slideViewPr>
    <p:cSldViewPr snapToGrid="0">
      <p:cViewPr>
        <p:scale>
          <a:sx n="75" d="100"/>
          <a:sy n="75" d="100"/>
        </p:scale>
        <p:origin x="54" y="-1152"/>
      </p:cViewPr>
      <p:guideLst>
        <p:guide orient="horz" pos="2296"/>
        <p:guide pos="3863"/>
        <p:guide pos="2910"/>
        <p:guide pos="1912"/>
        <p:guide orient="horz" pos="3634"/>
        <p:guide orient="horz" pos="391"/>
        <p:guide orient="horz" pos="2478"/>
        <p:guide orient="horz" pos="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font" Target="fonts/font25.fntdata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61" Type="http://schemas.openxmlformats.org/officeDocument/2006/relationships/font" Target="fonts/font1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font" Target="fonts/font26.fntdata"/><Relationship Id="rId8" Type="http://schemas.openxmlformats.org/officeDocument/2006/relationships/slide" Target="slides/slide1.xml"/><Relationship Id="rId51" Type="http://schemas.openxmlformats.org/officeDocument/2006/relationships/font" Target="fonts/font8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B3ED39-DBC8-497F-A12E-968871A40F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D2D9BA-FF50-4565-AC15-8688A04A0D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18C48E0-8D92-429C-A85F-E52A519FBCD9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6AC450-E18D-4787-99B4-0E8B553AEA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0DDFB4-2FB3-490D-ADE2-7CF03CCEBA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7E61216-4E32-4086-B28B-1BC01B3AE7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8-07-01T04:16:47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35700 19737 0,'0'0'63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A6A7668-7B73-4853-8C43-D7F2F4222C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5AD743-A50A-41F9-A8C3-A98DC7B56A3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82A12AE-7312-4E37-A869-90BD19F9A746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6C41CFA1-DC04-4EDA-8D94-A080DA89A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E6A8BFED-B29E-4D00-B3BA-35073D842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A55F8F-9C63-407B-8BA8-DFC0B1A7D2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804737-5B87-4C6D-A2DF-2E648216F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C2A643E-7C73-4FCA-9F7B-BD1AF9C038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1BE90502-1B02-456F-87C4-4DC75E658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FE1C964D-DF4A-4C0A-B537-5D55EC381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br>
              <a:rPr lang="zh-CN" altLang="en-US"/>
            </a:br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0BDF459C-C404-47F7-AD18-2ACD4BA72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59E5E8-8FC3-4753-9932-85F4FC07722A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>
            <a:extLst>
              <a:ext uri="{FF2B5EF4-FFF2-40B4-BE49-F238E27FC236}">
                <a16:creationId xmlns:a16="http://schemas.microsoft.com/office/drawing/2014/main" id="{E99D0F55-1088-4D88-856B-0FB0AAABE4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>
            <a:extLst>
              <a:ext uri="{FF2B5EF4-FFF2-40B4-BE49-F238E27FC236}">
                <a16:creationId xmlns:a16="http://schemas.microsoft.com/office/drawing/2014/main" id="{BA1E60EB-2FD7-413E-96E7-23C0DF970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/>
              <a:t>边界对齐，</a:t>
            </a:r>
            <a:r>
              <a:rPr lang="en-US" altLang="zh-CN" dirty="0"/>
              <a:t>32</a:t>
            </a:r>
            <a:r>
              <a:rPr lang="zh-CN" altLang="en-US" dirty="0"/>
              <a:t>位数据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zh-CN" altLang="en-US" dirty="0"/>
              <a:t>地址范围课后思考：</a:t>
            </a: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	A18A17A16    A15A14  ………………………………………………A3A2A1A0</a:t>
            </a:r>
          </a:p>
          <a:p>
            <a:pPr>
              <a:spcBef>
                <a:spcPct val="0"/>
              </a:spcBef>
            </a:pPr>
            <a:endParaRPr lang="en-US" altLang="zh-CN" dirty="0"/>
          </a:p>
          <a:p>
            <a:pPr>
              <a:spcBef>
                <a:spcPct val="0"/>
              </a:spcBef>
            </a:pPr>
            <a:r>
              <a:rPr lang="en-US" altLang="zh-CN" dirty="0"/>
              <a:t>	0      0     0        0     0    0 0      0 0 0 0         0 0 0 0        0   0  0   0          </a:t>
            </a:r>
            <a:endParaRPr lang="zh-CN" altLang="en-US" dirty="0"/>
          </a:p>
          <a:p>
            <a:pPr>
              <a:spcBef>
                <a:spcPct val="0"/>
              </a:spcBef>
            </a:pPr>
            <a:r>
              <a:rPr lang="en-US" altLang="zh-CN" dirty="0"/>
              <a:t>0</a:t>
            </a:r>
            <a:r>
              <a:rPr lang="zh-CN" altLang="en-US" dirty="0"/>
              <a:t>号：</a:t>
            </a:r>
            <a:r>
              <a:rPr lang="en-US" altLang="zh-CN" dirty="0"/>
              <a:t>00000H</a:t>
            </a:r>
            <a:r>
              <a:rPr lang="zh-CN" altLang="en-US" dirty="0"/>
              <a:t>～</a:t>
            </a:r>
            <a:r>
              <a:rPr lang="en-US" altLang="zh-CN" dirty="0"/>
              <a:t>0FFFFH</a:t>
            </a:r>
            <a:endParaRPr lang="zh-CN" altLang="en-US" dirty="0"/>
          </a:p>
          <a:p>
            <a:pPr>
              <a:spcBef>
                <a:spcPct val="0"/>
              </a:spcBef>
            </a:pPr>
            <a:r>
              <a:rPr lang="en-US" altLang="zh-CN" dirty="0"/>
              <a:t>	0      0     0        1     1    1 1      1 1 1 1         1 1 1 1        1   1   1  1 </a:t>
            </a:r>
          </a:p>
          <a:p>
            <a:pPr>
              <a:spcBef>
                <a:spcPct val="0"/>
              </a:spcBef>
            </a:pPr>
            <a:r>
              <a:rPr lang="en-US" altLang="zh-CN" dirty="0"/>
              <a:t>1</a:t>
            </a:r>
            <a:r>
              <a:rPr lang="zh-CN" altLang="en-US" dirty="0"/>
              <a:t>号：</a:t>
            </a:r>
            <a:r>
              <a:rPr lang="en-US" altLang="zh-CN" dirty="0"/>
              <a:t>10000H</a:t>
            </a:r>
            <a:r>
              <a:rPr lang="zh-CN" altLang="en-US" dirty="0"/>
              <a:t>～</a:t>
            </a:r>
            <a:r>
              <a:rPr lang="en-US" altLang="zh-CN" dirty="0"/>
              <a:t>1FFFFH	2</a:t>
            </a:r>
            <a:r>
              <a:rPr lang="zh-CN" altLang="en-US" dirty="0"/>
              <a:t>号：</a:t>
            </a:r>
            <a:r>
              <a:rPr lang="en-US" altLang="zh-CN" dirty="0"/>
              <a:t>20000H</a:t>
            </a:r>
            <a:r>
              <a:rPr lang="zh-CN" altLang="en-US" dirty="0"/>
              <a:t>～</a:t>
            </a:r>
            <a:r>
              <a:rPr lang="en-US" altLang="zh-CN" dirty="0"/>
              <a:t>2FFFFH …………………………7</a:t>
            </a:r>
            <a:r>
              <a:rPr lang="zh-CN" altLang="en-US" dirty="0"/>
              <a:t>号：</a:t>
            </a:r>
            <a:r>
              <a:rPr lang="en-US" altLang="zh-CN" dirty="0"/>
              <a:t>70000H</a:t>
            </a:r>
            <a:r>
              <a:rPr lang="zh-CN" altLang="en-US" dirty="0"/>
              <a:t>～</a:t>
            </a:r>
            <a:r>
              <a:rPr lang="en-US" altLang="zh-CN" dirty="0"/>
              <a:t>7FFFFH </a:t>
            </a:r>
            <a:endParaRPr lang="zh-CN" altLang="en-US" dirty="0"/>
          </a:p>
        </p:txBody>
      </p:sp>
      <p:sp>
        <p:nvSpPr>
          <p:cNvPr id="58372" name="灯片编号占位符 3">
            <a:extLst>
              <a:ext uri="{FF2B5EF4-FFF2-40B4-BE49-F238E27FC236}">
                <a16:creationId xmlns:a16="http://schemas.microsoft.com/office/drawing/2014/main" id="{C3234557-EF3D-465E-8A7D-0148B41273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E3984B-C8BC-49EB-B91A-756FCA4A9D24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、按字编址，一个地址访问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个字节。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需要的地址数目：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64MB/4B=16M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071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0CBFFFH- 0A4000H=27FFFH+1=28000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转换为二进制数，并转换为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K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0010 1000 0000  0000 0000 =2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17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+2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15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除以 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10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=2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+2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5=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128+32=160,160/32=5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片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所以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052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>
            <a:extLst>
              <a:ext uri="{FF2B5EF4-FFF2-40B4-BE49-F238E27FC236}">
                <a16:creationId xmlns:a16="http://schemas.microsoft.com/office/drawing/2014/main" id="{4C85E000-257C-4769-827B-A57B67A7CB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>
            <a:extLst>
              <a:ext uri="{FF2B5EF4-FFF2-40B4-BE49-F238E27FC236}">
                <a16:creationId xmlns:a16="http://schemas.microsoft.com/office/drawing/2014/main" id="{54B0A2AF-658C-43CD-98BD-13DC2F37AD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ROM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字扩展，需要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先位扩展，再字扩展，每组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片，构成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4K*8,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60K/4K=15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组。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15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*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2=30</a:t>
            </a: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2468" name="灯片编号占位符 3">
            <a:extLst>
              <a:ext uri="{FF2B5EF4-FFF2-40B4-BE49-F238E27FC236}">
                <a16:creationId xmlns:a16="http://schemas.microsoft.com/office/drawing/2014/main" id="{D9DBB4E5-A32D-454E-A65F-A9A6127EA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0B5B36-6BA8-48B3-949B-8E21084E9485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先位扩展，再字扩展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每组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2K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*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4   2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组内地址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条，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A10-A0,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组内地址：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0B1FH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0 000 1 010 0001 1111 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0B1HF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所在芯片最小地址应该是低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位全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即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800H,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221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地址线条数只与设计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时确定的地址空间大小（地址数目）有关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、主存空间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64MB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，有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26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个地址，所以至少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26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位。</a:t>
            </a:r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、注意，千万不要去只考虑扩展成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32MB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所需的地址线条数。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101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正确。片内地址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地址从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000H-FFFH,1B1F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所在芯片最大地址应该是低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位全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即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FFFH,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高位就是“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1B1FH”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的最高位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,1H,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944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构造的存储器共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采用字扩展。片内地址共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14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,A13-A0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。片选地址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A15A14,0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号地址范围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00 00 0000 0000 0000 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到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00 11 1111 1111 1111;  1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号地址范围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01 00 0000 0000 0000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到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01 11 1111 1111 1111;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编号为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的芯片地址范围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10 00 0000 0000 0000 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到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1011 1111 1111 1111,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所以符合的答案是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13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ABC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都对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不对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可以而且必须连接到数据总线上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不被选中的单元不会发数据上总线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因此数据不会冲突。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973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5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52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输入地址：区号</a:t>
            </a:r>
            <a:r>
              <a:rPr lang="en-US" altLang="zh-CN" dirty="0"/>
              <a:t>7</a:t>
            </a:r>
            <a:r>
              <a:rPr lang="zh-CN" altLang="en-US" dirty="0"/>
              <a:t>位，位号</a:t>
            </a:r>
            <a:r>
              <a:rPr lang="en-US" altLang="zh-CN" dirty="0"/>
              <a:t>7</a:t>
            </a:r>
            <a:r>
              <a:rPr lang="zh-CN" altLang="en-US" dirty="0"/>
              <a:t>位。 （区号</a:t>
            </a:r>
            <a:r>
              <a:rPr lang="en-US" altLang="zh-CN" dirty="0"/>
              <a:t>-1</a:t>
            </a:r>
            <a:r>
              <a:rPr lang="zh-CN" altLang="en-US" dirty="0"/>
              <a:t>）*</a:t>
            </a:r>
            <a:r>
              <a:rPr lang="en-US" altLang="zh-CN" dirty="0"/>
              <a:t>94+</a:t>
            </a:r>
            <a:r>
              <a:rPr lang="zh-CN" altLang="en-US" dirty="0"/>
              <a:t>位号</a:t>
            </a:r>
            <a:r>
              <a:rPr lang="en-US" altLang="zh-CN" dirty="0"/>
              <a:t>-1     </a:t>
            </a:r>
            <a:r>
              <a:rPr lang="zh-CN" altLang="en-US" dirty="0"/>
              <a:t>减一是因为区号位号都是从</a:t>
            </a:r>
            <a:r>
              <a:rPr lang="en-US" altLang="zh-CN" dirty="0"/>
              <a:t>1</a:t>
            </a:r>
            <a:r>
              <a:rPr lang="zh-CN" altLang="en-US" dirty="0"/>
              <a:t>开始，而不是从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  <a:endParaRPr lang="en-US" altLang="zh-CN" dirty="0"/>
          </a:p>
          <a:p>
            <a:r>
              <a:rPr lang="zh-CN" altLang="en-US" dirty="0"/>
              <a:t>实际是把区号</a:t>
            </a:r>
            <a:r>
              <a:rPr lang="en-US" altLang="zh-CN" dirty="0"/>
              <a:t>-1</a:t>
            </a:r>
            <a:r>
              <a:rPr lang="zh-CN" altLang="en-US" dirty="0"/>
              <a:t>，然后与</a:t>
            </a:r>
            <a:r>
              <a:rPr lang="en-US" altLang="zh-CN" dirty="0"/>
              <a:t>5E</a:t>
            </a:r>
            <a:r>
              <a:rPr lang="zh-CN" altLang="en-US" dirty="0"/>
              <a:t>（</a:t>
            </a:r>
            <a:r>
              <a:rPr lang="en-US" altLang="zh-CN" dirty="0"/>
              <a:t>94</a:t>
            </a:r>
            <a:r>
              <a:rPr lang="zh-CN" altLang="en-US" dirty="0"/>
              <a:t>）相乘，乘法器输出高地位组合在一起构成</a:t>
            </a:r>
            <a:r>
              <a:rPr lang="en-US" altLang="zh-CN" dirty="0"/>
              <a:t>14</a:t>
            </a:r>
            <a:r>
              <a:rPr lang="zh-CN" altLang="en-US" dirty="0"/>
              <a:t>位数据，与位号扩展成</a:t>
            </a:r>
            <a:r>
              <a:rPr lang="en-US" altLang="zh-CN" dirty="0"/>
              <a:t>14</a:t>
            </a:r>
            <a:r>
              <a:rPr lang="zh-CN" altLang="en-US" dirty="0"/>
              <a:t>位的数据先相加，再最后减一，和位号先减一再相加效果一致。</a:t>
            </a:r>
            <a:endParaRPr lang="en-US" altLang="zh-CN" dirty="0"/>
          </a:p>
          <a:p>
            <a:r>
              <a:rPr lang="zh-CN" altLang="en-US" dirty="0"/>
              <a:t>把</a:t>
            </a:r>
            <a:r>
              <a:rPr lang="en-US" altLang="zh-CN" dirty="0"/>
              <a:t>14</a:t>
            </a:r>
            <a:r>
              <a:rPr lang="zh-CN" altLang="en-US" dirty="0"/>
              <a:t>位逻辑地址并发送到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16K*32</a:t>
            </a:r>
            <a:r>
              <a:rPr lang="zh-CN" altLang="en-US" dirty="0"/>
              <a:t>位的存储器的地址端，让其各自输出</a:t>
            </a:r>
            <a:r>
              <a:rPr lang="en-US" altLang="zh-CN" dirty="0"/>
              <a:t>32</a:t>
            </a:r>
            <a:r>
              <a:rPr lang="zh-CN" altLang="en-US" dirty="0"/>
              <a:t>位数据，从而构成</a:t>
            </a:r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32=256</a:t>
            </a:r>
            <a:r>
              <a:rPr lang="zh-CN" altLang="en-US" dirty="0"/>
              <a:t>位的数据，送给</a:t>
            </a:r>
            <a:r>
              <a:rPr lang="en-US" altLang="zh-CN" dirty="0"/>
              <a:t>LED</a:t>
            </a:r>
            <a:r>
              <a:rPr lang="zh-CN" altLang="en-US" dirty="0"/>
              <a:t>点阵实现汉字和图形的显示。这是一个典型的存储器位扩展。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147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区位码转线性逻辑地址，</a:t>
            </a:r>
            <a:r>
              <a:rPr lang="en-US" altLang="zh-CN" dirty="0"/>
              <a:t>PPT</a:t>
            </a:r>
            <a:r>
              <a:rPr lang="zh-CN" altLang="en-US" dirty="0"/>
              <a:t>中没有给出图，实验电路中有。</a:t>
            </a:r>
            <a:endParaRPr lang="en-US" altLang="zh-CN" dirty="0"/>
          </a:p>
          <a:p>
            <a:r>
              <a:rPr lang="zh-CN" altLang="en-US" dirty="0"/>
              <a:t>输入地址：区号</a:t>
            </a:r>
            <a:r>
              <a:rPr lang="en-US" altLang="zh-CN" dirty="0"/>
              <a:t>7</a:t>
            </a:r>
            <a:r>
              <a:rPr lang="zh-CN" altLang="en-US" dirty="0"/>
              <a:t>位，位号</a:t>
            </a:r>
            <a:r>
              <a:rPr lang="en-US" altLang="zh-CN" dirty="0"/>
              <a:t>7</a:t>
            </a:r>
            <a:r>
              <a:rPr lang="zh-CN" altLang="en-US" dirty="0"/>
              <a:t>位。 （区号</a:t>
            </a:r>
            <a:r>
              <a:rPr lang="en-US" altLang="zh-CN" dirty="0"/>
              <a:t>-1</a:t>
            </a:r>
            <a:r>
              <a:rPr lang="zh-CN" altLang="en-US" dirty="0"/>
              <a:t>）*</a:t>
            </a:r>
            <a:r>
              <a:rPr lang="en-US" altLang="zh-CN" dirty="0"/>
              <a:t>94+</a:t>
            </a:r>
            <a:r>
              <a:rPr lang="zh-CN" altLang="en-US" dirty="0"/>
              <a:t>位号</a:t>
            </a:r>
            <a:r>
              <a:rPr lang="en-US" altLang="zh-CN" dirty="0"/>
              <a:t>-1     </a:t>
            </a:r>
            <a:r>
              <a:rPr lang="zh-CN" altLang="en-US" dirty="0"/>
              <a:t>减一是因为区号位号都是从</a:t>
            </a:r>
            <a:r>
              <a:rPr lang="en-US" altLang="zh-CN" dirty="0"/>
              <a:t>1</a:t>
            </a:r>
            <a:r>
              <a:rPr lang="zh-CN" altLang="en-US" dirty="0"/>
              <a:t>开始，而不是从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  <a:endParaRPr lang="en-US" altLang="zh-CN" dirty="0"/>
          </a:p>
          <a:p>
            <a:r>
              <a:rPr lang="zh-CN" altLang="en-US" dirty="0"/>
              <a:t>实际是把区号</a:t>
            </a:r>
            <a:r>
              <a:rPr lang="en-US" altLang="zh-CN" dirty="0"/>
              <a:t>-1</a:t>
            </a:r>
            <a:r>
              <a:rPr lang="zh-CN" altLang="en-US" dirty="0"/>
              <a:t>，然后与</a:t>
            </a:r>
            <a:r>
              <a:rPr lang="en-US" altLang="zh-CN" dirty="0"/>
              <a:t>5E</a:t>
            </a:r>
            <a:r>
              <a:rPr lang="zh-CN" altLang="en-US" dirty="0"/>
              <a:t>（</a:t>
            </a:r>
            <a:r>
              <a:rPr lang="en-US" altLang="zh-CN" dirty="0"/>
              <a:t>94</a:t>
            </a:r>
            <a:r>
              <a:rPr lang="zh-CN" altLang="en-US" dirty="0"/>
              <a:t>）相乘，乘法器输出高地位组合在一起构成</a:t>
            </a:r>
            <a:r>
              <a:rPr lang="en-US" altLang="zh-CN" dirty="0"/>
              <a:t>14</a:t>
            </a:r>
            <a:r>
              <a:rPr lang="zh-CN" altLang="en-US" dirty="0"/>
              <a:t>位数据，与位号扩展成</a:t>
            </a:r>
            <a:r>
              <a:rPr lang="en-US" altLang="zh-CN" dirty="0"/>
              <a:t>14</a:t>
            </a:r>
            <a:r>
              <a:rPr lang="zh-CN" altLang="en-US" dirty="0"/>
              <a:t>位的数据先相加，再最后减一，和位号先减一再相加效果一致。</a:t>
            </a:r>
            <a:endParaRPr lang="en-US" altLang="zh-CN" dirty="0"/>
          </a:p>
          <a:p>
            <a:r>
              <a:rPr lang="zh-CN" altLang="en-US" dirty="0"/>
              <a:t>把</a:t>
            </a:r>
            <a:r>
              <a:rPr lang="en-US" altLang="zh-CN" dirty="0"/>
              <a:t>14</a:t>
            </a:r>
            <a:r>
              <a:rPr lang="zh-CN" altLang="en-US" dirty="0"/>
              <a:t>位逻辑地址并发送到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16K*32</a:t>
            </a:r>
            <a:r>
              <a:rPr lang="zh-CN" altLang="en-US" dirty="0"/>
              <a:t>位的存储器的地址端，让其各自输出</a:t>
            </a:r>
            <a:r>
              <a:rPr lang="en-US" altLang="zh-CN" dirty="0"/>
              <a:t>32</a:t>
            </a:r>
            <a:r>
              <a:rPr lang="zh-CN" altLang="en-US" dirty="0"/>
              <a:t>位数据，从而构成</a:t>
            </a:r>
            <a:r>
              <a:rPr lang="en-US" altLang="zh-CN" dirty="0"/>
              <a:t>8</a:t>
            </a:r>
            <a:r>
              <a:rPr lang="zh-CN" altLang="en-US" dirty="0"/>
              <a:t>*</a:t>
            </a:r>
            <a:r>
              <a:rPr lang="en-US" altLang="zh-CN" dirty="0"/>
              <a:t>32=256</a:t>
            </a:r>
            <a:r>
              <a:rPr lang="zh-CN" altLang="en-US" dirty="0"/>
              <a:t>位的数据，送给</a:t>
            </a:r>
            <a:r>
              <a:rPr lang="en-US" altLang="zh-CN" dirty="0"/>
              <a:t>LED</a:t>
            </a:r>
            <a:r>
              <a:rPr lang="zh-CN" altLang="en-US" dirty="0"/>
              <a:t>点阵实现汉字和图形的显示。这是一个典型的存储器位扩展。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997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完成的任务以后，我们可以在汉字字库自动测试电路中进行自动测试。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将时钟频率调整到然后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8HZ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，利用快捷键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Ctrl+K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驱动电路进行自动测试，测试完成的时候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上方显示区域显示的汉字应该和下面参考字库的显示完全一致。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存储扩展的实验就简单介绍到这里，相关的实验资料可以通过扫码下载得到，这节课就到这里，再见。</a:t>
            </a: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831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实验要求把</a:t>
            </a:r>
            <a:r>
              <a:rPr lang="en-US" altLang="zh-CN" dirty="0"/>
              <a:t>16K</a:t>
            </a:r>
            <a:r>
              <a:rPr lang="zh-CN" altLang="en-US" dirty="0"/>
              <a:t>数据分成</a:t>
            </a:r>
            <a:r>
              <a:rPr lang="en-US" altLang="zh-CN" dirty="0"/>
              <a:t>4</a:t>
            </a:r>
            <a:r>
              <a:rPr lang="zh-CN" altLang="en-US" dirty="0"/>
              <a:t>份。此处举例把</a:t>
            </a:r>
            <a:r>
              <a:rPr lang="en-US" altLang="zh-CN" dirty="0"/>
              <a:t>32K</a:t>
            </a:r>
            <a:r>
              <a:rPr lang="zh-CN" altLang="en-US" dirty="0"/>
              <a:t>数据分成</a:t>
            </a:r>
            <a:r>
              <a:rPr lang="en-US" altLang="zh-CN" dirty="0"/>
              <a:t>4</a:t>
            </a:r>
            <a:r>
              <a:rPr lang="zh-CN" altLang="en-US" dirty="0"/>
              <a:t>份。</a:t>
            </a:r>
          </a:p>
          <a:p>
            <a:r>
              <a:rPr lang="zh-CN" altLang="en-US" dirty="0"/>
              <a:t>四个芯片片内地址可以得到，都是</a:t>
            </a:r>
            <a:r>
              <a:rPr lang="en-US" altLang="zh-CN" dirty="0"/>
              <a:t>13</a:t>
            </a:r>
            <a:r>
              <a:rPr lang="zh-CN" altLang="en-US" dirty="0"/>
              <a:t>位，因此地址范围从</a:t>
            </a:r>
            <a:r>
              <a:rPr lang="en-US" altLang="zh-CN" dirty="0"/>
              <a:t>13</a:t>
            </a:r>
            <a:r>
              <a:rPr lang="zh-CN" altLang="en-US" dirty="0"/>
              <a:t>个变到</a:t>
            </a:r>
            <a:r>
              <a:rPr lang="en-US" altLang="zh-CN" dirty="0"/>
              <a:t>13</a:t>
            </a:r>
            <a:r>
              <a:rPr lang="zh-CN" altLang="en-US" dirty="0"/>
              <a:t>个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00……00——11……11</a:t>
            </a:r>
            <a:r>
              <a:rPr lang="zh-CN" altLang="en-US" dirty="0"/>
              <a:t>，最后一个地址是</a:t>
            </a:r>
            <a:r>
              <a:rPr lang="en-US" altLang="zh-CN" dirty="0"/>
              <a:t>13</a:t>
            </a:r>
            <a:r>
              <a:rPr lang="zh-CN" altLang="en-US" dirty="0"/>
              <a:t>个</a:t>
            </a:r>
            <a:r>
              <a:rPr lang="en-US" altLang="zh-CN" dirty="0"/>
              <a:t>1</a:t>
            </a:r>
            <a:r>
              <a:rPr lang="zh-CN" altLang="en-US" dirty="0"/>
              <a:t>对应的十进制数（可以用计算器转换）</a:t>
            </a:r>
            <a:r>
              <a:rPr lang="en-US" altLang="zh-CN" dirty="0"/>
              <a:t>8191</a:t>
            </a:r>
            <a:r>
              <a:rPr lang="zh-CN" altLang="en-US" dirty="0"/>
              <a:t>，数据可以粘贴到</a:t>
            </a:r>
            <a:r>
              <a:rPr lang="en-US" altLang="zh-CN" dirty="0"/>
              <a:t>EXCEL</a:t>
            </a:r>
            <a:r>
              <a:rPr lang="zh-CN" altLang="en-US" dirty="0"/>
              <a:t>中，然后填充序号，复制</a:t>
            </a:r>
            <a:r>
              <a:rPr lang="en-US" altLang="zh-CN" dirty="0"/>
              <a:t>0-8191</a:t>
            </a:r>
            <a:r>
              <a:rPr lang="zh-CN" altLang="en-US" dirty="0"/>
              <a:t>单元的值，就是</a:t>
            </a:r>
            <a:r>
              <a:rPr lang="en-US" altLang="zh-CN" dirty="0"/>
              <a:t>1</a:t>
            </a:r>
            <a:r>
              <a:rPr lang="zh-CN" altLang="en-US" dirty="0"/>
              <a:t>号芯片内对应的数据。同理可以得到其余芯片对应的数据，复制粘贴到</a:t>
            </a:r>
            <a:r>
              <a:rPr lang="en-US" altLang="zh-CN" dirty="0"/>
              <a:t>ROM</a:t>
            </a:r>
            <a:r>
              <a:rPr lang="zh-CN" altLang="en-US" dirty="0"/>
              <a:t>中即可。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635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2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>
            <a:extLst>
              <a:ext uri="{FF2B5EF4-FFF2-40B4-BE49-F238E27FC236}">
                <a16:creationId xmlns:a16="http://schemas.microsoft.com/office/drawing/2014/main" id="{22DCCEAF-4745-4B7B-8BAF-9A37D5C4B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备注占位符 2">
            <a:extLst>
              <a:ext uri="{FF2B5EF4-FFF2-40B4-BE49-F238E27FC236}">
                <a16:creationId xmlns:a16="http://schemas.microsoft.com/office/drawing/2014/main" id="{14F03676-956F-48BD-8FEB-B1125FD19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88068" name="灯片编号占位符 3">
            <a:extLst>
              <a:ext uri="{FF2B5EF4-FFF2-40B4-BE49-F238E27FC236}">
                <a16:creationId xmlns:a16="http://schemas.microsoft.com/office/drawing/2014/main" id="{A9D8680B-1CBB-4032-AD03-FEBB27CBD1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6952A9-3B29-4DA4-9B04-D3CFDA30145F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BC69F157-7FE6-4332-A41A-A832B9A747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>
            <a:extLst>
              <a:ext uri="{FF2B5EF4-FFF2-40B4-BE49-F238E27FC236}">
                <a16:creationId xmlns:a16="http://schemas.microsoft.com/office/drawing/2014/main" id="{A0FD0DC9-6EA6-4011-BEF1-1E530A2C7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>
            <a:extLst>
              <a:ext uri="{FF2B5EF4-FFF2-40B4-BE49-F238E27FC236}">
                <a16:creationId xmlns:a16="http://schemas.microsoft.com/office/drawing/2014/main" id="{1E9EEBAE-61A1-47AC-8B11-276504417F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0931E8-2017-46DB-A30D-B899412BF39C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C613BBB5-0D9B-4306-84D9-6B4006A8BF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>
            <a:extLst>
              <a:ext uri="{FF2B5EF4-FFF2-40B4-BE49-F238E27FC236}">
                <a16:creationId xmlns:a16="http://schemas.microsoft.com/office/drawing/2014/main" id="{C648E4B0-DF41-427B-B528-D941631E15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>
            <a:extLst>
              <a:ext uri="{FF2B5EF4-FFF2-40B4-BE49-F238E27FC236}">
                <a16:creationId xmlns:a16="http://schemas.microsoft.com/office/drawing/2014/main" id="{5F05A53D-39A3-4AC2-BB74-CF8187F9F1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6A1D15-2709-4214-912E-6AD11078FE46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>
            <a:extLst>
              <a:ext uri="{FF2B5EF4-FFF2-40B4-BE49-F238E27FC236}">
                <a16:creationId xmlns:a16="http://schemas.microsoft.com/office/drawing/2014/main" id="{A034EB76-4912-4499-A6FA-C6B0580763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>
            <a:extLst>
              <a:ext uri="{FF2B5EF4-FFF2-40B4-BE49-F238E27FC236}">
                <a16:creationId xmlns:a16="http://schemas.microsoft.com/office/drawing/2014/main" id="{CBC32940-E099-412D-972B-A60D9103DB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>
            <a:extLst>
              <a:ext uri="{FF2B5EF4-FFF2-40B4-BE49-F238E27FC236}">
                <a16:creationId xmlns:a16="http://schemas.microsoft.com/office/drawing/2014/main" id="{2D3F7370-2D42-4537-B0A6-29A14B43AE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9AE883-1593-4261-AE95-508D034405DC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6B3C44D7-6FA7-471D-B017-FC21C23535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>
            <a:extLst>
              <a:ext uri="{FF2B5EF4-FFF2-40B4-BE49-F238E27FC236}">
                <a16:creationId xmlns:a16="http://schemas.microsoft.com/office/drawing/2014/main" id="{D3C81FD0-4F99-44AE-A8FB-1F7EA485DE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根据数据按字对齐原理，低</a:t>
            </a:r>
            <a:r>
              <a:rPr lang="en-US" altLang="zh-CN" dirty="0"/>
              <a:t>2</a:t>
            </a:r>
            <a:r>
              <a:rPr lang="zh-CN" altLang="en-US" dirty="0"/>
              <a:t>位地址不用连芯片引脚，但实际连接时需要接地或其它方式处理不能悬空。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访问一个内存地址取到</a:t>
            </a:r>
            <a:r>
              <a:rPr lang="en-US" altLang="zh-CN" dirty="0"/>
              <a:t>32</a:t>
            </a:r>
            <a:r>
              <a:rPr lang="zh-CN" altLang="en-US" dirty="0"/>
              <a:t>位数据，因此对应</a:t>
            </a:r>
            <a:r>
              <a:rPr lang="en-US" altLang="zh-CN" dirty="0"/>
              <a:t>CPU</a:t>
            </a:r>
            <a:r>
              <a:rPr lang="zh-CN" altLang="en-US" dirty="0"/>
              <a:t>的连续四个地址（</a:t>
            </a:r>
            <a:r>
              <a:rPr lang="en-US" altLang="zh-CN" dirty="0"/>
              <a:t>CPU</a:t>
            </a:r>
            <a:r>
              <a:rPr lang="zh-CN" altLang="en-US" dirty="0"/>
              <a:t>每个地址对应存放一个字节）都有效。才能输出</a:t>
            </a:r>
            <a:r>
              <a:rPr lang="en-US" altLang="zh-CN" dirty="0"/>
              <a:t>32</a:t>
            </a:r>
            <a:r>
              <a:rPr lang="zh-CN" altLang="en-US" dirty="0"/>
              <a:t>位数据。所以地址线低</a:t>
            </a:r>
            <a:r>
              <a:rPr lang="en-US" altLang="zh-CN" dirty="0"/>
              <a:t>2</a:t>
            </a:r>
            <a:r>
              <a:rPr lang="zh-CN" altLang="en-US" dirty="0"/>
              <a:t>位不用连接。</a:t>
            </a:r>
            <a:r>
              <a:rPr lang="en-US" altLang="zh-CN" dirty="0"/>
              <a:t>A3-a1</a:t>
            </a:r>
            <a:r>
              <a:rPr lang="zh-CN" altLang="en-US" dirty="0"/>
              <a:t>，</a:t>
            </a:r>
            <a:r>
              <a:rPr lang="en-US" altLang="zh-CN" dirty="0"/>
              <a:t>A2-a0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50180" name="灯片编号占位符 3">
            <a:extLst>
              <a:ext uri="{FF2B5EF4-FFF2-40B4-BE49-F238E27FC236}">
                <a16:creationId xmlns:a16="http://schemas.microsoft.com/office/drawing/2014/main" id="{C768F31C-DB4B-417E-91B7-574651268B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456C65-ECB1-4BF6-9433-72D089D1055B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>
            <a:extLst>
              <a:ext uri="{FF2B5EF4-FFF2-40B4-BE49-F238E27FC236}">
                <a16:creationId xmlns:a16="http://schemas.microsoft.com/office/drawing/2014/main" id="{621317F7-15A3-4825-8881-C5F4AE1416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>
            <a:extLst>
              <a:ext uri="{FF2B5EF4-FFF2-40B4-BE49-F238E27FC236}">
                <a16:creationId xmlns:a16="http://schemas.microsoft.com/office/drawing/2014/main" id="{FE335C55-83C2-4E32-9BCF-4E062C6AE0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3252" name="灯片编号占位符 3">
            <a:extLst>
              <a:ext uri="{FF2B5EF4-FFF2-40B4-BE49-F238E27FC236}">
                <a16:creationId xmlns:a16="http://schemas.microsoft.com/office/drawing/2014/main" id="{1074855E-183C-4124-9501-227527E703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754124-B4CB-44AC-BFA5-D8156BBC8B4C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>
            <a:extLst>
              <a:ext uri="{FF2B5EF4-FFF2-40B4-BE49-F238E27FC236}">
                <a16:creationId xmlns:a16="http://schemas.microsoft.com/office/drawing/2014/main" id="{80BB78FC-5315-4B20-8771-F4ED459414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B36553A8-1226-489E-A0C2-DEC8BD6B4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0420" name="灯片编号占位符 3">
            <a:extLst>
              <a:ext uri="{FF2B5EF4-FFF2-40B4-BE49-F238E27FC236}">
                <a16:creationId xmlns:a16="http://schemas.microsoft.com/office/drawing/2014/main" id="{EB0B8335-FDE1-4538-81BF-87B330441E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3986A8-45F8-4A81-886A-2B157A7ABAAB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>
            <a:extLst>
              <a:ext uri="{FF2B5EF4-FFF2-40B4-BE49-F238E27FC236}">
                <a16:creationId xmlns:a16="http://schemas.microsoft.com/office/drawing/2014/main" id="{80BB78FC-5315-4B20-8771-F4ED459414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>
            <a:extLst>
              <a:ext uri="{FF2B5EF4-FFF2-40B4-BE49-F238E27FC236}">
                <a16:creationId xmlns:a16="http://schemas.microsoft.com/office/drawing/2014/main" id="{B36553A8-1226-489E-A0C2-DEC8BD6B4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组内芯片片选信号连载一起；不同组使用不同的片选信号</a:t>
            </a:r>
          </a:p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0420" name="灯片编号占位符 3">
            <a:extLst>
              <a:ext uri="{FF2B5EF4-FFF2-40B4-BE49-F238E27FC236}">
                <a16:creationId xmlns:a16="http://schemas.microsoft.com/office/drawing/2014/main" id="{EB0B8335-FDE1-4538-81BF-87B330441E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73986A8-45F8-4A81-886A-2B157A7ABAAB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76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52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0F260-A93F-4DE7-95C7-114DB2E1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FFD42-D3A6-45C0-A26B-752442D2EFD7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A2F428-FA6F-4F6C-AC0E-964E515F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16713-ED52-41EB-BC42-DF7AAE0B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B93DE-850A-4EF5-87D7-177DDA81D5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62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24F30-310D-4BCB-8596-23BE632F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7E428-B29D-4DCD-AA79-06108E413EA4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146053-E2F4-4370-BC2C-1438C468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BC6C4F-DA0A-479A-A84A-528D1C47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02568-36EE-4CBC-9B74-53BC01859C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525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3A881-B4C6-4185-B936-1CD881E5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B7F71-31E6-4967-AB2E-0201351E00A5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32C9A4-488C-4D18-891A-0DAB1702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1D49F-3505-4CAA-BE2F-B89EEC49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97AA3-1F8C-41AD-8853-C9745E8BDE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818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7CCDE971-5D5C-4011-A454-F8EF3012F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E3FFE681-885E-448F-BF92-8225A1424939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788591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13D98-A149-4E5D-AA37-260CABFA2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A8C5963C-4BB4-4EDD-A871-EC0497E5FA4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472875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51A677CD-7276-4CA3-A7D3-0357F53F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91F6CE89-6E0B-40D5-ADE0-4C83BAAA5B4C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07994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>
            <a:extLst>
              <a:ext uri="{FF2B5EF4-FFF2-40B4-BE49-F238E27FC236}">
                <a16:creationId xmlns:a16="http://schemas.microsoft.com/office/drawing/2014/main" id="{BEE9B31B-9B03-4CCE-BFAB-566A5E795E2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5C3A211-CB88-4F61-8990-2C9077DE654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BBE65A8F-6C9C-4F1C-936F-1A61E2E660A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4">
            <a:extLst>
              <a:ext uri="{FF2B5EF4-FFF2-40B4-BE49-F238E27FC236}">
                <a16:creationId xmlns:a16="http://schemas.microsoft.com/office/drawing/2014/main" id="{72071B90-5198-4380-879C-149299D8A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0785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>
            <a:extLst>
              <a:ext uri="{FF2B5EF4-FFF2-40B4-BE49-F238E27FC236}">
                <a16:creationId xmlns:a16="http://schemas.microsoft.com/office/drawing/2014/main" id="{E4F7CECA-6840-4C61-8B74-72FBAA6F208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DC1684-3C67-481D-8F13-78093E39D05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CD15E47C-CDD7-4E72-8A3F-21FC1C8B141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14">
            <a:extLst>
              <a:ext uri="{FF2B5EF4-FFF2-40B4-BE49-F238E27FC236}">
                <a16:creationId xmlns:a16="http://schemas.microsoft.com/office/drawing/2014/main" id="{9EE5ADA6-A7A4-4F31-AF1A-1D86CD610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199B35-443B-4EC7-AAB3-4BA75A4ED3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9ED10410-F1E0-466C-B53B-20B1B56ED0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7571C26-C671-4EE1-9554-5632837D03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255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>
            <a:extLst>
              <a:ext uri="{FF2B5EF4-FFF2-40B4-BE49-F238E27FC236}">
                <a16:creationId xmlns:a16="http://schemas.microsoft.com/office/drawing/2014/main" id="{888DA4DB-640A-4DB8-B261-8363B6976FB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BC56C61-B9D5-4807-B315-E745267029B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42C53A3D-8DDA-4560-8ED8-B81BFC09077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4">
            <a:extLst>
              <a:ext uri="{FF2B5EF4-FFF2-40B4-BE49-F238E27FC236}">
                <a16:creationId xmlns:a16="http://schemas.microsoft.com/office/drawing/2014/main" id="{7EFB229F-860C-40C0-A064-1173E7683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154B15A6-816F-4DC6-9B46-6D70372190E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3888" y="6524625"/>
            <a:ext cx="1920875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A9839C9-D79B-4C6F-BE0A-CE5D4941DA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353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76A39E7A-EC41-41D9-8D05-7C037D0185D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CB2D95C-6860-4399-89AF-59E606F929F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70AFA51-C9C4-4643-8FFD-D26518D8EEF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4EE45B17-ACA4-4F04-97D2-2E96E0ECD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3AC826C-8291-44D9-AB88-BE1F509204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4EDE71E-115C-42F9-AB5A-397AB5542A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EB147096-6814-435C-8BE6-8128003136CF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0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EEBD62-FDCF-4BAE-9070-74C3E1F944DE}"/>
              </a:ext>
            </a:extLst>
          </p:cNvPr>
          <p:cNvSpPr/>
          <p:nvPr userDrawn="1"/>
        </p:nvSpPr>
        <p:spPr>
          <a:xfrm>
            <a:off x="11290300" y="6596063"/>
            <a:ext cx="247650" cy="246062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4A2CEA-7287-4C65-BAD7-248D80AADC3D}"/>
              </a:ext>
            </a:extLst>
          </p:cNvPr>
          <p:cNvSpPr/>
          <p:nvPr userDrawn="1"/>
        </p:nvSpPr>
        <p:spPr>
          <a:xfrm>
            <a:off x="11113" y="6692900"/>
            <a:ext cx="12180887" cy="168275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4DF741-ED29-43F3-BDFA-340061AB212D}"/>
              </a:ext>
            </a:extLst>
          </p:cNvPr>
          <p:cNvSpPr/>
          <p:nvPr userDrawn="1"/>
        </p:nvSpPr>
        <p:spPr>
          <a:xfrm>
            <a:off x="-1588" y="6692900"/>
            <a:ext cx="758826" cy="168275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7F8A17E5-A85C-4BFD-9DB4-889F3C8C0EFA}"/>
              </a:ext>
            </a:extLst>
          </p:cNvPr>
          <p:cNvSpPr txBox="1"/>
          <p:nvPr userDrawn="1"/>
        </p:nvSpPr>
        <p:spPr>
          <a:xfrm>
            <a:off x="11268075" y="6589713"/>
            <a:ext cx="292100" cy="282575"/>
          </a:xfrm>
          <a:prstGeom prst="rect">
            <a:avLst/>
          </a:prstGeom>
        </p:spPr>
        <p:txBody>
          <a:bodyPr lIns="0" tIns="0" rIns="0" bIns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BBF84D8-2D4A-43DF-96FA-053FA26225FC}" type="slidenum">
              <a:rPr lang="zh-CN" altLang="en-US" smtClean="0">
                <a:solidFill>
                  <a:schemeClr val="bg1"/>
                </a:solidFill>
                <a:cs typeface="Segoe UI" panose="020B0502040204020203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CN" altLang="en-US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8" name="任意多边形 20">
            <a:extLst>
              <a:ext uri="{FF2B5EF4-FFF2-40B4-BE49-F238E27FC236}">
                <a16:creationId xmlns:a16="http://schemas.microsoft.com/office/drawing/2014/main" id="{876E12AD-BD6F-4738-B786-16B59E5010B3}"/>
              </a:ext>
            </a:extLst>
          </p:cNvPr>
          <p:cNvSpPr/>
          <p:nvPr userDrawn="1"/>
        </p:nvSpPr>
        <p:spPr>
          <a:xfrm flipV="1">
            <a:off x="327025" y="360363"/>
            <a:ext cx="1385888" cy="4318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" name="图片 11">
            <a:extLst>
              <a:ext uri="{FF2B5EF4-FFF2-40B4-BE49-F238E27FC236}">
                <a16:creationId xmlns:a16="http://schemas.microsoft.com/office/drawing/2014/main" id="{6415FA2C-8701-4023-818E-442170453B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6665913"/>
            <a:ext cx="13795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91162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B030E176-A884-46B0-8EA5-FE82918511D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50E1EFA-F62F-4C5A-A4AB-268DC1D0D17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1B54904-C3F6-4E13-93BF-5979B9FC62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C834DB35-2B50-43A2-BA84-11BC37850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6E8D9B1-8E71-4B5F-8FD2-28C9D3FF93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1784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FFE4389E-BCDC-4BF6-8210-75C7A80D490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0C5FAC2-26B3-446D-989E-B2230E6E94D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F1A9A136-7974-4A17-B494-E57A8B6C476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CB5E34A5-21A8-4F67-AD63-BFD777E8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8546C6-BFCC-4C60-A559-E3FA4BDB5B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345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ED8BC857-F714-42A4-A06E-D77BDF22AD8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D5929-7017-4900-B2EA-A862145CC74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DEB4BDE6-0BC2-4EA3-B0A0-D83A61064B4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27567F7F-5F95-480D-A495-065A3A345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EDF89ED-9BF2-4262-A9C0-E1B1E6BC04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4203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9199BB05-065A-4111-9782-D453D3D92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EC4AFAC-69F0-4BD8-8C35-A4033E3B79A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9108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831C2F-B790-42DE-AA11-686A9A42A1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ED4C040-0224-4B6E-83C5-A79FFD1D572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8566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B6D42642-6B48-424A-93F2-441F82C0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088" y="6237288"/>
            <a:ext cx="1352550" cy="476250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zh-CN"/>
              <a:t> -</a:t>
            </a:r>
            <a:fld id="{07BE3C43-3C01-42EA-A91C-61B93CA706F1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463469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14CCF122-445E-4632-8F81-49735FDB4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6416FC8D-0FD7-41C7-B3A2-EF6B1F267647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9144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2">
            <a:extLst>
              <a:ext uri="{FF2B5EF4-FFF2-40B4-BE49-F238E27FC236}">
                <a16:creationId xmlns:a16="http://schemas.microsoft.com/office/drawing/2014/main" id="{C17C3AB5-DC2C-454D-A653-0FAACFB4D1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7" t="14961" r="-5367" b="2403"/>
          <a:stretch>
            <a:fillRect/>
          </a:stretch>
        </p:blipFill>
        <p:spPr bwMode="auto">
          <a:xfrm>
            <a:off x="9404350" y="0"/>
            <a:ext cx="278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形 3">
            <a:extLst>
              <a:ext uri="{FF2B5EF4-FFF2-40B4-BE49-F238E27FC236}">
                <a16:creationId xmlns:a16="http://schemas.microsoft.com/office/drawing/2014/main" id="{02D773B4-C1E2-4326-9303-18AC712AA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" r="46268" b="33315"/>
          <a:stretch>
            <a:fillRect/>
          </a:stretch>
        </p:blipFill>
        <p:spPr bwMode="auto">
          <a:xfrm>
            <a:off x="0" y="0"/>
            <a:ext cx="1179513" cy="33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95FBDE-BDCE-4E06-BA7D-5966B662F1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图片包含 屏幕截图&#10;&#10;已生成高可信度的说明">
            <a:extLst>
              <a:ext uri="{FF2B5EF4-FFF2-40B4-BE49-F238E27FC236}">
                <a16:creationId xmlns:a16="http://schemas.microsoft.com/office/drawing/2014/main" id="{6CB33585-B2B1-4428-8037-A96CA070A3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6" name="图片 5" descr="图片包含 屏幕截图&#10;&#10;已生成高可信度的说明">
            <a:extLst>
              <a:ext uri="{FF2B5EF4-FFF2-40B4-BE49-F238E27FC236}">
                <a16:creationId xmlns:a16="http://schemas.microsoft.com/office/drawing/2014/main" id="{5F72234B-6D04-4357-BFF1-D6060F1DF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5271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83802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FF09C6-0792-46C3-A482-F16C7C536A2D}"/>
              </a:ext>
            </a:extLst>
          </p:cNvPr>
          <p:cNvSpPr/>
          <p:nvPr userDrawn="1"/>
        </p:nvSpPr>
        <p:spPr>
          <a:xfrm>
            <a:off x="-1588" y="6350"/>
            <a:ext cx="12204701" cy="6853238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AED883-9F6D-45CA-BCE2-BCC3B361F4BD}"/>
              </a:ext>
            </a:extLst>
          </p:cNvPr>
          <p:cNvSpPr/>
          <p:nvPr userDrawn="1"/>
        </p:nvSpPr>
        <p:spPr>
          <a:xfrm>
            <a:off x="6969125" y="-177800"/>
            <a:ext cx="8489950" cy="839311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/>
              <a:t>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86B4C0-3509-43E7-BFD3-07BE39BD3038}"/>
              </a:ext>
            </a:extLst>
          </p:cNvPr>
          <p:cNvSpPr/>
          <p:nvPr userDrawn="1"/>
        </p:nvSpPr>
        <p:spPr>
          <a:xfrm>
            <a:off x="-3967163" y="-5607050"/>
            <a:ext cx="8488363" cy="8393113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43656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2318E7-DFF0-48AE-AC09-CB1606B7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42D058-203E-4539-B00D-8EB29BE725AA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00B22F-C833-46D5-AEBC-7D0E8F5B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81F0C-B7B6-41C8-A8FA-54702A94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CA510-6975-4678-852A-758A682F41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9C49F5-41E7-49C0-AEFC-1975771C45B0}"/>
              </a:ext>
            </a:extLst>
          </p:cNvPr>
          <p:cNvSpPr/>
          <p:nvPr userDrawn="1"/>
        </p:nvSpPr>
        <p:spPr>
          <a:xfrm>
            <a:off x="-1588" y="-7938"/>
            <a:ext cx="12187238" cy="6867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9A0E1E-DACA-4FB0-AFCA-01A4056941C7}"/>
              </a:ext>
            </a:extLst>
          </p:cNvPr>
          <p:cNvSpPr/>
          <p:nvPr userDrawn="1"/>
        </p:nvSpPr>
        <p:spPr>
          <a:xfrm>
            <a:off x="6969125" y="-177800"/>
            <a:ext cx="8489950" cy="839311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/>
              <a:t>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FB793B-DDB1-4677-B644-BBBB9A6C417F}"/>
              </a:ext>
            </a:extLst>
          </p:cNvPr>
          <p:cNvSpPr/>
          <p:nvPr userDrawn="1"/>
        </p:nvSpPr>
        <p:spPr>
          <a:xfrm>
            <a:off x="-3967163" y="-5607050"/>
            <a:ext cx="8488363" cy="8393113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BD345D-0DA5-46F7-8C0B-D59553063372}"/>
              </a:ext>
            </a:extLst>
          </p:cNvPr>
          <p:cNvSpPr/>
          <p:nvPr userDrawn="1"/>
        </p:nvSpPr>
        <p:spPr>
          <a:xfrm>
            <a:off x="15875" y="6689725"/>
            <a:ext cx="12169775" cy="16986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66638E-40D0-47DD-88C1-D02BE3254481}"/>
              </a:ext>
            </a:extLst>
          </p:cNvPr>
          <p:cNvSpPr/>
          <p:nvPr userDrawn="1"/>
        </p:nvSpPr>
        <p:spPr>
          <a:xfrm>
            <a:off x="-1588" y="6689725"/>
            <a:ext cx="758826" cy="16986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5686538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4E7207-EE34-4C84-8068-821E842AF071}"/>
              </a:ext>
            </a:extLst>
          </p:cNvPr>
          <p:cNvSpPr/>
          <p:nvPr userDrawn="1"/>
        </p:nvSpPr>
        <p:spPr>
          <a:xfrm>
            <a:off x="6969125" y="-177800"/>
            <a:ext cx="8489950" cy="839311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/>
              <a:t> 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A663AC-8740-48BD-8B8A-2CCB9BC91D4D}"/>
              </a:ext>
            </a:extLst>
          </p:cNvPr>
          <p:cNvSpPr/>
          <p:nvPr userDrawn="1"/>
        </p:nvSpPr>
        <p:spPr>
          <a:xfrm>
            <a:off x="-3967163" y="-5607050"/>
            <a:ext cx="8488363" cy="8393113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111B6E-876D-46A6-9DFC-429C9D1C5EB3}"/>
              </a:ext>
            </a:extLst>
          </p:cNvPr>
          <p:cNvSpPr/>
          <p:nvPr userDrawn="1"/>
        </p:nvSpPr>
        <p:spPr>
          <a:xfrm>
            <a:off x="15875" y="6689725"/>
            <a:ext cx="12169775" cy="16986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F45540-946E-4253-A5A4-1BCC7919D56C}"/>
              </a:ext>
            </a:extLst>
          </p:cNvPr>
          <p:cNvSpPr/>
          <p:nvPr userDrawn="1"/>
        </p:nvSpPr>
        <p:spPr>
          <a:xfrm>
            <a:off x="-1588" y="6689725"/>
            <a:ext cx="758826" cy="16986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165053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168593-0949-4A89-8BD6-8B4A61592723}"/>
              </a:ext>
            </a:extLst>
          </p:cNvPr>
          <p:cNvSpPr/>
          <p:nvPr userDrawn="1"/>
        </p:nvSpPr>
        <p:spPr>
          <a:xfrm>
            <a:off x="15875" y="6689725"/>
            <a:ext cx="12169775" cy="16986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289EA8-2FB9-4E1B-B5E6-176327BE8B75}"/>
              </a:ext>
            </a:extLst>
          </p:cNvPr>
          <p:cNvSpPr/>
          <p:nvPr userDrawn="1"/>
        </p:nvSpPr>
        <p:spPr>
          <a:xfrm>
            <a:off x="-1588" y="6689725"/>
            <a:ext cx="758826" cy="16986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944083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A9DDE0-B3CD-40E6-BE7D-0327CE31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615CC-CB83-40F0-B666-1F0F30455FF8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4B32A-4640-498B-9178-93410AA3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9A41CA-E53B-4076-8CD3-70916E1F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C0D3C-3D25-4B38-B429-BBC9B570AE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983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8D126A-AEB7-4ABB-81F4-CB9CA232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27624-DC7D-4F1D-96EF-1D8A0C34B5B8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7AE475-5C98-4D14-A429-C586C9EB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EBB569-2935-4017-AD58-36E51190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FA7E8-902C-4804-9B25-160B37FF1B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4887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F0559EE-92EF-4C11-AAA9-B475F8D6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9C7D5-C1D4-4FD1-B852-63D182991812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F308C8E-E3EF-4AE4-8216-3AF00C2F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9657FB4-5B85-4DD9-AE80-FF2AED4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26080-703A-4AEE-9889-7367C1593D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52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69E8413-FE95-4E08-9A42-B93AFEC5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7F060-3C32-4019-81B0-FF258B8917C6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49D92F6-2794-4B23-980A-BC63E64C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5868DB7-04E8-48A0-B44C-B3305BD2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F782F-EEEA-4322-963D-B205C5DD1F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043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18346720-6222-42EE-B73C-1ED4A580B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74731-E23A-490A-9B4B-0479DBB6664C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087131A3-0F3F-4D5E-8834-2E0E3254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481CA74-A65F-4BED-B583-039B0E9D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919A4-7C3F-49E2-8138-9699E06A18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896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40766897-38B3-448F-B525-FF701A54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61514-8743-46B1-8B58-8386427AE51A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FDB96E2-292F-49D3-9B7E-BC1D2192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276D7D5-350A-46C8-AFAB-C68A7F1A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428BF-1BA3-4857-95F3-BB8AB659FB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1038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713797"/>
            <a:ext cx="4681655" cy="142841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pPr lvl="0"/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FA4BA2B-FED8-49B0-9205-879B5558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9C9E0-26BF-4C2C-8BE3-8D739DF54B70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E63E0CE-37B7-4A07-9E2C-8A1FB9F6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6AF4EEB-4010-4747-82B9-4B08A2DC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3524C-D4C5-4297-903C-915484C25A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30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6224DD1-475A-4495-B5B0-BB38E3DB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59A9A-DC80-488B-A90C-CE99DC68AC2B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1A1D8B0-A0A9-45DC-BC34-FEEEB71E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32EBE97-BD1C-4235-91E2-16DA1F33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D77B1-05A6-4C5D-ABCA-DFD4301DCE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552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204D44-3434-4B00-8A1B-0DEA3EC0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AB7FC-8F70-443D-854E-6739983BBE33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5D875-AA86-4501-95C0-15C58911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BB4D15-8BB7-46AB-B6B6-777571A1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8DF49-3337-402E-8419-E1A778045F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755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23E8514A-7D1B-4E79-A863-7FA20CC8D8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40BBD-4812-4D8A-9B42-6BD90908DF9A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310BA604-65AB-4842-B31C-510EB14116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EFAA631-40CC-4215-948A-48EDACE69A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1DB98-C17D-4B11-B8B5-1C2F35A53C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159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EA3E6A12-2DAA-46F7-8FB4-F694184B5D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059A3BC8-8A2B-4EA3-9DF9-CB4F246907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2795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5742F7A8-1333-45D2-99F8-2118CD4BF16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534A503-9749-4D84-8E12-A53FD3EF11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97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A9CB0962-21E4-4EB3-ACC7-BE926A0522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2330B34-C37C-4652-BD07-2913E966C6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7917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>
            <a:extLst>
              <a:ext uri="{FF2B5EF4-FFF2-40B4-BE49-F238E27FC236}">
                <a16:creationId xmlns:a16="http://schemas.microsoft.com/office/drawing/2014/main" id="{B4D618D5-CEE8-4AD4-ABC4-73FD7CC14A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9B81233-12D6-41EF-854C-4CD95CB8A1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23147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627EE41D-081B-4FFD-8093-B390F7DF8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9648AA48-4702-4133-8ECF-57C301413E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3842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>
            <a:extLst>
              <a:ext uri="{FF2B5EF4-FFF2-40B4-BE49-F238E27FC236}">
                <a16:creationId xmlns:a16="http://schemas.microsoft.com/office/drawing/2014/main" id="{12C8E88F-7839-4E29-8796-625E3CDDF13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97794623-14F4-405A-A087-C03CCA7353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04463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>
            <a:extLst>
              <a:ext uri="{FF2B5EF4-FFF2-40B4-BE49-F238E27FC236}">
                <a16:creationId xmlns:a16="http://schemas.microsoft.com/office/drawing/2014/main" id="{88A1C515-8EC4-4DD4-8330-E288CDA493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F8CF51D-8497-4E06-B476-5584861F1C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33116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>
            <a:extLst>
              <a:ext uri="{FF2B5EF4-FFF2-40B4-BE49-F238E27FC236}">
                <a16:creationId xmlns:a16="http://schemas.microsoft.com/office/drawing/2014/main" id="{D8F349A0-89FB-4832-A295-97331BE35B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3C29B76-9AEE-4565-B73D-9F2562DAAA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7422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1E85E7D-2765-423F-937C-5CF57CA3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7729D-310D-4A9D-BD86-6896EA2975C7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9305EF19-6BAE-4DE9-A284-933CEC6B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F5791D9D-AA20-4899-823A-0E21F04A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C8F1D-1C67-4E8B-84BA-6F85471B51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9460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>
            <a:extLst>
              <a:ext uri="{FF2B5EF4-FFF2-40B4-BE49-F238E27FC236}">
                <a16:creationId xmlns:a16="http://schemas.microsoft.com/office/drawing/2014/main" id="{79224ECE-AB21-4AFF-8EC7-5C755785F6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D474D5E-6CEF-4DBA-88C7-093DE76CDF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753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8629D626-E50D-41B3-94A9-A9697499B3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5240B0B-F80B-4DB6-852D-2D47E7EB6D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5822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057D766E-7797-437F-A98C-ADA367E3C5D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89BC4874-FE36-4910-8E6A-32A3ED01F5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04003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>
            <a:extLst>
              <a:ext uri="{FF2B5EF4-FFF2-40B4-BE49-F238E27FC236}">
                <a16:creationId xmlns:a16="http://schemas.microsoft.com/office/drawing/2014/main" id="{4A4B150C-C7D6-4B8C-A0CB-8BB51BE122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92B1946-CFB0-4D70-854E-3EDE086608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08452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DB725084-CFA7-4C54-8BC8-EFA76F48C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89041DE4-478B-49C6-8CF5-B25AE8097A9C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219005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6A9D8580-4FBC-4CFC-ACB8-00CF5E6343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2947F40-3EDC-4F4C-A4AB-5074D4FE8FF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A096BE67-D5BF-4E63-B0EB-A1591D216C7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A37D3BA0-BB5A-44F6-9CF7-04758A5C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4EDD0F3-DB2C-481B-985D-E51AC134A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B3A15D76-9B1B-49D2-8FC7-26271EA30F4A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7776013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931EE2FC-4DCE-435C-AB01-CD0DABAD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F9D87E95-EDA6-4D09-A191-5119BA7DB150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4458015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>
            <a:extLst>
              <a:ext uri="{FF2B5EF4-FFF2-40B4-BE49-F238E27FC236}">
                <a16:creationId xmlns:a16="http://schemas.microsoft.com/office/drawing/2014/main" id="{1E09F8C4-846E-451A-A299-72CC426E81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B73C85C-4504-4E6E-97A3-86CAA33E313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69947622-0338-44B1-BA4B-0B510D8FFE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4">
            <a:extLst>
              <a:ext uri="{FF2B5EF4-FFF2-40B4-BE49-F238E27FC236}">
                <a16:creationId xmlns:a16="http://schemas.microsoft.com/office/drawing/2014/main" id="{CFA2241D-3FE3-4822-BD34-C33C1EA08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57E057BB-D20D-4846-81A4-F27A6D83D16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3888" y="6524625"/>
            <a:ext cx="1920875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BDA942-FEC4-4694-963C-AB5CC62343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96895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>
            <a:extLst>
              <a:ext uri="{FF2B5EF4-FFF2-40B4-BE49-F238E27FC236}">
                <a16:creationId xmlns:a16="http://schemas.microsoft.com/office/drawing/2014/main" id="{B06DE644-58B4-49AB-AF5B-CB7D4D9DAF2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5731EA-1C8C-43CC-A4AA-4F009988692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EC9E383-FBE6-452A-998B-83CCE737D6A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14">
            <a:extLst>
              <a:ext uri="{FF2B5EF4-FFF2-40B4-BE49-F238E27FC236}">
                <a16:creationId xmlns:a16="http://schemas.microsoft.com/office/drawing/2014/main" id="{D4EDD057-E560-4234-B2EC-46C65D385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38F27F14-B718-436A-8DD5-8E039FFC53C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3888" y="6524625"/>
            <a:ext cx="1920875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BF20C2-A256-4D94-9FDC-CA81E74343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3371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>
            <a:extLst>
              <a:ext uri="{FF2B5EF4-FFF2-40B4-BE49-F238E27FC236}">
                <a16:creationId xmlns:a16="http://schemas.microsoft.com/office/drawing/2014/main" id="{093E13F3-B113-47A8-B24E-17D8B4FAA7A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517F7DA-A85D-4B8A-B6C4-2282647DC52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00A92A11-E27F-441D-B2A1-3F584DED2EA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4">
            <a:extLst>
              <a:ext uri="{FF2B5EF4-FFF2-40B4-BE49-F238E27FC236}">
                <a16:creationId xmlns:a16="http://schemas.microsoft.com/office/drawing/2014/main" id="{EBD452B3-119C-4060-84A2-F9B2977D5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A9E82201-60D3-49BB-AAF9-A50A8FC3EB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3888" y="6524625"/>
            <a:ext cx="1920875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0FCCAC9-30E3-4D4E-ADDB-E52A365C7A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0725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0217D232-02F1-4381-83B6-04B6E50F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142DB-5F69-42B8-A06E-06615DB5C272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F013F848-3484-4A09-BC4A-B1C53CBD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5717262-5D7A-4E40-8AF6-C74EB773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8987B-02B0-478C-94A6-41269AF734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205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0D7661B8-D45B-4BA2-B198-59063401D72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9D08BC8-ABDB-4262-9755-6AABA484AC4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4A254A4B-3684-4F56-8F8F-DFFF6672395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F0574807-E698-4CF6-A3FB-3E23BD319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99E5081-B065-48F2-AEE0-43AB77982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853D354-9294-4CD8-9143-FBCD3A8D5F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8441E51D-6131-461E-B402-F6656F2EA6B7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1433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30428190-FAFD-45C4-AB7D-FAFD2BFC74C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4F84B51-98DA-40F9-A11D-EE6F1C702A4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3375BE35-72FE-4C72-B15E-BB6390400C3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CC5AE53B-88D0-459C-9162-DEB201A40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A749907-28ED-4D8D-998F-709CC5E9E7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2894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984FFA56-A607-482F-BF9D-D5A33EF4412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854F1F9-4154-4508-A106-A48DCD6699B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F1C7F090-A551-406C-9B15-8B89559A99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27ACB3DF-0FAE-4EB6-8283-121910A58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2D1A1A8-3A84-46AC-9D93-E075841D14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6637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48DF4331-A633-43D1-8722-1B6510B668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6255F18-B741-4F32-8D34-99C9C6C8134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26A0419B-8EE6-43BA-A1A6-26DC9B98D88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1A92841C-6B83-4143-A307-30C2B92F3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B037372-6E9D-4CDE-ADA9-74AEF967F5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19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72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6D87BCB-0925-4732-B02D-7413034D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91AC2-E4A5-4CE8-A418-E06F67E0D971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CF5F239-9BBA-40D0-9B25-583E6B92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1BF88E7-E3E6-444E-9C93-FC7101D4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D0EED-578F-411A-B17E-B3A01C1D5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66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E326849-87F7-4EDC-97EA-FEE41DA3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6A2A6-B3F8-4B2D-AAC5-846752645D56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BC52D90-A5EF-4636-98FD-F049520A9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867C62C-A851-4708-B98A-F8E69CDD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B055E-0096-443A-AFAC-DFEEB0A48E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54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5E6E9A7C-DD13-4EE6-A86A-269DDAD2F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250B4968-BA4B-4E09-ADB6-73ED2F46C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22C556-7D87-4685-AD87-33158C153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F3869A0-635D-47F5-9125-019770FF8C64}" type="datetimeFigureOut">
              <a:rPr lang="zh-CN" altLang="en-US"/>
              <a:pPr>
                <a:defRPr/>
              </a:pPr>
              <a:t>2021/4/15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611621-E80D-403A-BC91-4A081E24B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C838DF-29F1-450D-817F-1911C3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A9AC0D-5B86-4993-A494-1AAE11D4C1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50" r:id="rId3"/>
    <p:sldLayoutId id="2147483751" r:id="rId4"/>
    <p:sldLayoutId id="2147483752" r:id="rId5"/>
    <p:sldLayoutId id="2147483753" r:id="rId6"/>
    <p:sldLayoutId id="2147483785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">
            <a:extLst>
              <a:ext uri="{FF2B5EF4-FFF2-40B4-BE49-F238E27FC236}">
                <a16:creationId xmlns:a16="http://schemas.microsoft.com/office/drawing/2014/main" id="{A573CF29-533B-44FE-B929-5ECC5CA9009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AE36EC5-A2D6-4270-81B9-A20C2190A78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3E9B09F-CA55-4284-AFF1-8A7682390DA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1" name="标题占位符 1">
            <a:extLst>
              <a:ext uri="{FF2B5EF4-FFF2-40B4-BE49-F238E27FC236}">
                <a16:creationId xmlns:a16="http://schemas.microsoft.com/office/drawing/2014/main" id="{BE4649E0-0B32-4280-B488-5B4EC3597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>
            <a:extLst>
              <a:ext uri="{FF2B5EF4-FFF2-40B4-BE49-F238E27FC236}">
                <a16:creationId xmlns:a16="http://schemas.microsoft.com/office/drawing/2014/main" id="{74B5FF31-F268-49A2-9F81-7642ADA0B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52513"/>
            <a:ext cx="109585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>
            <a:extLst>
              <a:ext uri="{FF2B5EF4-FFF2-40B4-BE49-F238E27FC236}">
                <a16:creationId xmlns:a16="http://schemas.microsoft.com/office/drawing/2014/main" id="{747E1B46-B53B-4CBC-9351-1AAE909DC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0C30C4F9-E654-4002-8B14-68E5177C2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138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D7157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9B56330C-2B3A-4211-9A79-D9C0A85509B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">
            <a:extLst>
              <a:ext uri="{FF2B5EF4-FFF2-40B4-BE49-F238E27FC236}">
                <a16:creationId xmlns:a16="http://schemas.microsoft.com/office/drawing/2014/main" id="{FE18C53F-3F13-4955-9CB2-6286331164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25A3F9-4715-4899-805D-3A653FFB1B1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AEF660E8-9E13-4C3D-8469-7D36622921B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75" name="标题占位符 1">
            <a:extLst>
              <a:ext uri="{FF2B5EF4-FFF2-40B4-BE49-F238E27FC236}">
                <a16:creationId xmlns:a16="http://schemas.microsoft.com/office/drawing/2014/main" id="{B1A86605-9EFF-4148-8BDF-5A37C2D88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6" name="文本占位符 2">
            <a:extLst>
              <a:ext uri="{FF2B5EF4-FFF2-40B4-BE49-F238E27FC236}">
                <a16:creationId xmlns:a16="http://schemas.microsoft.com/office/drawing/2014/main" id="{0F0E6107-8B41-4B2D-91A9-78C905259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52513"/>
            <a:ext cx="109585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7" name="Rectangle 14">
            <a:extLst>
              <a:ext uri="{FF2B5EF4-FFF2-40B4-BE49-F238E27FC236}">
                <a16:creationId xmlns:a16="http://schemas.microsoft.com/office/drawing/2014/main" id="{713A0C70-13E7-49F2-9073-1460B3EDD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5716AAA2-4086-400E-ADD7-70DD21DAD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175" y="6337300"/>
            <a:ext cx="135255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D7157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67CC4242-2268-414D-A97A-5D144DE3A83D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59" r:id="rId2"/>
    <p:sldLayoutId id="2147483797" r:id="rId3"/>
    <p:sldLayoutId id="2147483760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</p:sldLayoutIdLst>
  <p:transition spd="med">
    <p:fade/>
  </p:transition>
  <p:txStyles>
    <p:titleStyle>
      <a:lvl1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15900" indent="-215900" algn="l" defTabSz="866775" rtl="0" fontAlgn="base">
        <a:lnSpc>
          <a:spcPct val="90000"/>
        </a:lnSpc>
        <a:spcBef>
          <a:spcPts val="95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9288" indent="-215900" algn="l" defTabSz="866775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5900" algn="l" defTabSz="866775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16063" indent="-215900" algn="l" defTabSz="866775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5900" algn="l" defTabSz="866775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8B83A383-3FF2-4392-A627-9C3D7156C3D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7C9D5ED5-1EA5-403D-887C-A93D78581878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838200" y="1825625"/>
            <a:ext cx="105156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43205390-024D-4AED-8BC0-82196FDF7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79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B65DE9D-53B9-4341-B262-6FCACA44D957}" type="datetimeFigureOut">
              <a:rPr lang="zh-CN" altLang="en-US"/>
              <a:pPr>
                <a:defRPr/>
              </a:pPr>
              <a:t>2021/4/15 Thursday</a:t>
            </a:fld>
            <a:endParaRPr lang="zh-CN" altLang="en-US" dirty="0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10123877-9ABD-4991-96F9-5F22F19EA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793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F6CC9BE-6D41-472B-8A57-8FA61F8A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79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BA3541C-157E-457A-93C7-8DBD74E317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" name="KSO_TEMPLATE" hidden="1">
            <a:extLst>
              <a:ext uri="{FF2B5EF4-FFF2-40B4-BE49-F238E27FC236}">
                <a16:creationId xmlns:a16="http://schemas.microsoft.com/office/drawing/2014/main" id="{F58E0AC6-EF6F-4667-B3D4-F8A0AFAB1664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defTabSz="9128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5F842A-2497-4F2D-90F4-54847350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标题占位符 1">
            <a:extLst>
              <a:ext uri="{FF2B5EF4-FFF2-40B4-BE49-F238E27FC236}">
                <a16:creationId xmlns:a16="http://schemas.microsoft.com/office/drawing/2014/main" id="{0095E515-EF9F-46A2-9237-BA3FC156F6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4" name="文本占位符 2">
            <a:extLst>
              <a:ext uri="{FF2B5EF4-FFF2-40B4-BE49-F238E27FC236}">
                <a16:creationId xmlns:a16="http://schemas.microsoft.com/office/drawing/2014/main" id="{CDD47B4B-6658-4498-85B0-021ACE431D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85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>
            <a:extLst>
              <a:ext uri="{FF2B5EF4-FFF2-40B4-BE49-F238E27FC236}">
                <a16:creationId xmlns:a16="http://schemas.microsoft.com/office/drawing/2014/main" id="{C9FAE5FC-0F25-4F29-A99F-97B3CEF73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>
            <a:extLst>
              <a:ext uri="{FF2B5EF4-FFF2-40B4-BE49-F238E27FC236}">
                <a16:creationId xmlns:a16="http://schemas.microsoft.com/office/drawing/2014/main" id="{2F792D3A-6C18-46F4-889F-C904A5B3C1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3888" y="6524625"/>
            <a:ext cx="1920875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A0091F6-AA1E-4F1F-9BEE-6DD86D38A4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1">
            <a:extLst>
              <a:ext uri="{FF2B5EF4-FFF2-40B4-BE49-F238E27FC236}">
                <a16:creationId xmlns:a16="http://schemas.microsoft.com/office/drawing/2014/main" id="{0D2BB0D8-CFA0-44F4-8850-85AEAF48812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7BF45AB-8A72-4027-A7C0-56DCF2CF3E2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04F00E97-1756-4FFB-AD47-B8964BD81F9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7" name="标题占位符 1">
            <a:extLst>
              <a:ext uri="{FF2B5EF4-FFF2-40B4-BE49-F238E27FC236}">
                <a16:creationId xmlns:a16="http://schemas.microsoft.com/office/drawing/2014/main" id="{7F253CE7-B62E-41A8-8175-0B240C890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>
            <a:extLst>
              <a:ext uri="{FF2B5EF4-FFF2-40B4-BE49-F238E27FC236}">
                <a16:creationId xmlns:a16="http://schemas.microsoft.com/office/drawing/2014/main" id="{96E87D2B-2CE7-4BBC-BE92-0DE87DD13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52513"/>
            <a:ext cx="109585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9" name="Rectangle 14">
            <a:extLst>
              <a:ext uri="{FF2B5EF4-FFF2-40B4-BE49-F238E27FC236}">
                <a16:creationId xmlns:a16="http://schemas.microsoft.com/office/drawing/2014/main" id="{4518A683-9243-4384-8B6D-E26B383EA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069E8864-19E4-4955-8FAE-6DE090A04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138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D715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2C155487-062B-41C8-BBA4-17606E976CFF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782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notesSlide" Target="../notesSlides/notesSlide11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" Type="http://schemas.openxmlformats.org/officeDocument/2006/relationships/tags" Target="../tags/tag34.xml"/><Relationship Id="rId21" Type="http://schemas.openxmlformats.org/officeDocument/2006/relationships/tags" Target="../tags/tag52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notesSlide" Target="../notesSlides/notesSlide12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tags" Target="../tags/tag84.xml"/><Relationship Id="rId3" Type="http://schemas.openxmlformats.org/officeDocument/2006/relationships/tags" Target="../tags/tag61.xml"/><Relationship Id="rId21" Type="http://schemas.openxmlformats.org/officeDocument/2006/relationships/tags" Target="../tags/tag79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tags" Target="../tags/tag78.xml"/><Relationship Id="rId29" Type="http://schemas.openxmlformats.org/officeDocument/2006/relationships/notesSlide" Target="../notesSlides/notesSlide13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tags" Target="../tags/tag82.xml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tags" Target="../tags/tag85.xml"/><Relationship Id="rId30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tags" Target="../tags/tag111.xml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tags" Target="../tags/tag110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29" Type="http://schemas.openxmlformats.org/officeDocument/2006/relationships/notesSlide" Target="../notesSlides/notesSlide14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tags" Target="../tags/tag109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tags" Target="../tags/tag108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tags" Target="../tags/tag107.xml"/><Relationship Id="rId27" Type="http://schemas.openxmlformats.org/officeDocument/2006/relationships/tags" Target="../tags/tag112.xml"/><Relationship Id="rId30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tags" Target="../tags/tag138.xml"/><Relationship Id="rId3" Type="http://schemas.openxmlformats.org/officeDocument/2006/relationships/tags" Target="../tags/tag115.xml"/><Relationship Id="rId21" Type="http://schemas.openxmlformats.org/officeDocument/2006/relationships/tags" Target="../tags/tag133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tags" Target="../tags/tag137.xml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0" Type="http://schemas.openxmlformats.org/officeDocument/2006/relationships/tags" Target="../tags/tag132.xml"/><Relationship Id="rId29" Type="http://schemas.openxmlformats.org/officeDocument/2006/relationships/notesSlide" Target="../notesSlides/notesSlide15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tags" Target="../tags/tag136.xml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tags" Target="../tags/tag135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tags" Target="../tags/tag139.xml"/><Relationship Id="rId30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18" Type="http://schemas.openxmlformats.org/officeDocument/2006/relationships/tags" Target="../tags/tag157.xml"/><Relationship Id="rId26" Type="http://schemas.openxmlformats.org/officeDocument/2006/relationships/tags" Target="../tags/tag165.xml"/><Relationship Id="rId3" Type="http://schemas.openxmlformats.org/officeDocument/2006/relationships/tags" Target="../tags/tag142.xml"/><Relationship Id="rId21" Type="http://schemas.openxmlformats.org/officeDocument/2006/relationships/tags" Target="../tags/tag160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tags" Target="../tags/tag156.xml"/><Relationship Id="rId25" Type="http://schemas.openxmlformats.org/officeDocument/2006/relationships/tags" Target="../tags/tag164.xml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tags" Target="../tags/tag159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tags" Target="../tags/tag163.xml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tags" Target="../tags/tag162.xml"/><Relationship Id="rId28" Type="http://schemas.openxmlformats.org/officeDocument/2006/relationships/tags" Target="../tags/tag167.xml"/><Relationship Id="rId10" Type="http://schemas.openxmlformats.org/officeDocument/2006/relationships/tags" Target="../tags/tag149.xml"/><Relationship Id="rId19" Type="http://schemas.openxmlformats.org/officeDocument/2006/relationships/tags" Target="../tags/tag158.xml"/><Relationship Id="rId31" Type="http://schemas.openxmlformats.org/officeDocument/2006/relationships/image" Target="../media/image21.tmp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tags" Target="../tags/tag161.xml"/><Relationship Id="rId27" Type="http://schemas.openxmlformats.org/officeDocument/2006/relationships/tags" Target="../tags/tag166.xml"/><Relationship Id="rId30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" Type="http://schemas.openxmlformats.org/officeDocument/2006/relationships/tags" Target="../tags/tag170.xml"/><Relationship Id="rId21" Type="http://schemas.openxmlformats.org/officeDocument/2006/relationships/tags" Target="../tags/tag188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0" Type="http://schemas.openxmlformats.org/officeDocument/2006/relationships/tags" Target="../tags/tag187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tags" Target="../tags/tag195.xml"/><Relationship Id="rId10" Type="http://schemas.openxmlformats.org/officeDocument/2006/relationships/tags" Target="../tags/tag177.xml"/><Relationship Id="rId19" Type="http://schemas.openxmlformats.org/officeDocument/2006/relationships/tags" Target="../tags/tag186.xml"/><Relationship Id="rId31" Type="http://schemas.openxmlformats.org/officeDocument/2006/relationships/image" Target="../media/image21.tmp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13" Type="http://schemas.openxmlformats.org/officeDocument/2006/relationships/tags" Target="../tags/tag208.xml"/><Relationship Id="rId18" Type="http://schemas.openxmlformats.org/officeDocument/2006/relationships/tags" Target="../tags/tag213.xml"/><Relationship Id="rId26" Type="http://schemas.openxmlformats.org/officeDocument/2006/relationships/tags" Target="../tags/tag221.xml"/><Relationship Id="rId3" Type="http://schemas.openxmlformats.org/officeDocument/2006/relationships/tags" Target="../tags/tag198.xml"/><Relationship Id="rId21" Type="http://schemas.openxmlformats.org/officeDocument/2006/relationships/tags" Target="../tags/tag216.xml"/><Relationship Id="rId7" Type="http://schemas.openxmlformats.org/officeDocument/2006/relationships/tags" Target="../tags/tag202.xml"/><Relationship Id="rId12" Type="http://schemas.openxmlformats.org/officeDocument/2006/relationships/tags" Target="../tags/tag207.xml"/><Relationship Id="rId17" Type="http://schemas.openxmlformats.org/officeDocument/2006/relationships/tags" Target="../tags/tag212.xml"/><Relationship Id="rId25" Type="http://schemas.openxmlformats.org/officeDocument/2006/relationships/tags" Target="../tags/tag220.xml"/><Relationship Id="rId2" Type="http://schemas.openxmlformats.org/officeDocument/2006/relationships/tags" Target="../tags/tag197.xml"/><Relationship Id="rId16" Type="http://schemas.openxmlformats.org/officeDocument/2006/relationships/tags" Target="../tags/tag211.xml"/><Relationship Id="rId20" Type="http://schemas.openxmlformats.org/officeDocument/2006/relationships/tags" Target="../tags/tag215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tags" Target="../tags/tag206.xml"/><Relationship Id="rId24" Type="http://schemas.openxmlformats.org/officeDocument/2006/relationships/tags" Target="../tags/tag219.xml"/><Relationship Id="rId5" Type="http://schemas.openxmlformats.org/officeDocument/2006/relationships/tags" Target="../tags/tag200.xml"/><Relationship Id="rId15" Type="http://schemas.openxmlformats.org/officeDocument/2006/relationships/tags" Target="../tags/tag210.xml"/><Relationship Id="rId23" Type="http://schemas.openxmlformats.org/officeDocument/2006/relationships/tags" Target="../tags/tag218.xml"/><Relationship Id="rId28" Type="http://schemas.openxmlformats.org/officeDocument/2006/relationships/tags" Target="../tags/tag223.xml"/><Relationship Id="rId10" Type="http://schemas.openxmlformats.org/officeDocument/2006/relationships/tags" Target="../tags/tag205.xml"/><Relationship Id="rId19" Type="http://schemas.openxmlformats.org/officeDocument/2006/relationships/tags" Target="../tags/tag214.xml"/><Relationship Id="rId31" Type="http://schemas.openxmlformats.org/officeDocument/2006/relationships/image" Target="../media/image21.tmp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tags" Target="../tags/tag209.xml"/><Relationship Id="rId22" Type="http://schemas.openxmlformats.org/officeDocument/2006/relationships/tags" Target="../tags/tag217.xml"/><Relationship Id="rId27" Type="http://schemas.openxmlformats.org/officeDocument/2006/relationships/tags" Target="../tags/tag222.xml"/><Relationship Id="rId30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4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0">
            <a:extLst>
              <a:ext uri="{FF2B5EF4-FFF2-40B4-BE49-F238E27FC236}">
                <a16:creationId xmlns:a16="http://schemas.microsoft.com/office/drawing/2014/main" id="{BFAE9FFC-FA9C-4D96-A9E5-717EC3CA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 bwMode="auto">
          <a:xfrm>
            <a:off x="0" y="0"/>
            <a:ext cx="3590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D35BB73-809A-4302-AE65-472BCEF2EAC3}"/>
              </a:ext>
            </a:extLst>
          </p:cNvPr>
          <p:cNvSpPr/>
          <p:nvPr/>
        </p:nvSpPr>
        <p:spPr>
          <a:xfrm>
            <a:off x="0" y="0"/>
            <a:ext cx="3590925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BF5892-A62D-45BD-97D5-737C75AB51F2}"/>
              </a:ext>
            </a:extLst>
          </p:cNvPr>
          <p:cNvSpPr/>
          <p:nvPr/>
        </p:nvSpPr>
        <p:spPr>
          <a:xfrm>
            <a:off x="4346575" y="2389188"/>
            <a:ext cx="6961188" cy="914400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422A6D-B79F-44CA-8073-399A5E2D235C}"/>
              </a:ext>
            </a:extLst>
          </p:cNvPr>
          <p:cNvSpPr txBox="1"/>
          <p:nvPr/>
        </p:nvSpPr>
        <p:spPr>
          <a:xfrm>
            <a:off x="4346575" y="2447925"/>
            <a:ext cx="69611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四、存储系统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0925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8919" name="图片 20">
            <a:extLst>
              <a:ext uri="{FF2B5EF4-FFF2-40B4-BE49-F238E27FC236}">
                <a16:creationId xmlns:a16="http://schemas.microsoft.com/office/drawing/2014/main" id="{90210C6B-CEE7-4A77-AF93-EDC1E7D2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06413"/>
            <a:ext cx="88106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988" y="2751138"/>
            <a:ext cx="3413126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  <p:pic>
        <p:nvPicPr>
          <p:cNvPr id="38921" name="图片 25">
            <a:extLst>
              <a:ext uri="{FF2B5EF4-FFF2-40B4-BE49-F238E27FC236}">
                <a16:creationId xmlns:a16="http://schemas.microsoft.com/office/drawing/2014/main" id="{FD7E7039-C598-45EC-ADC7-16BA4396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75" y="1654175"/>
            <a:ext cx="4297363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26988" y="5611813"/>
            <a:ext cx="39131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03704" y="3917473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图片 28">
            <a:extLst>
              <a:ext uri="{FF2B5EF4-FFF2-40B4-BE49-F238E27FC236}">
                <a16:creationId xmlns:a16="http://schemas.microsoft.com/office/drawing/2014/main" id="{46E51FD1-42C0-4949-A94F-516268C5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6249988"/>
            <a:ext cx="34401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613" y="392113"/>
            <a:ext cx="1082675" cy="10842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263" y="2217738"/>
            <a:ext cx="299243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27" name="Picture 19" descr="MCj02157180000[1]">
            <a:extLst>
              <a:ext uri="{FF2B5EF4-FFF2-40B4-BE49-F238E27FC236}">
                <a16:creationId xmlns:a16="http://schemas.microsoft.com/office/drawing/2014/main" id="{103441F7-8F97-4DE7-9148-0EDECC699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425" y="4178300"/>
            <a:ext cx="18192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6018213" y="3713163"/>
            <a:ext cx="4267200" cy="646112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4.3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存储器扩展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 advClick="0" advTm="8400"/>
    </mc:Choice>
    <mc:Fallback>
      <p:transition spd="slow" advClick="0" advTm="84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34A0A418-0B51-42E4-8EFB-C48636E6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54275" name="组合 4179">
            <a:extLst>
              <a:ext uri="{FF2B5EF4-FFF2-40B4-BE49-F238E27FC236}">
                <a16:creationId xmlns:a16="http://schemas.microsoft.com/office/drawing/2014/main" id="{7279D651-78E7-48EB-8EB1-A0B5A6D0B52E}"/>
              </a:ext>
            </a:extLst>
          </p:cNvPr>
          <p:cNvGrpSpPr>
            <a:grpSpLocks/>
          </p:cNvGrpSpPr>
          <p:nvPr/>
        </p:nvGrpSpPr>
        <p:grpSpPr bwMode="auto">
          <a:xfrm>
            <a:off x="655638" y="952500"/>
            <a:ext cx="3668712" cy="447675"/>
            <a:chOff x="-96346" y="-5330"/>
            <a:chExt cx="5559167" cy="510737"/>
          </a:xfrm>
        </p:grpSpPr>
        <p:sp>
          <p:nvSpPr>
            <p:cNvPr id="7" name="椭圆 4181">
              <a:extLst>
                <a:ext uri="{FF2B5EF4-FFF2-40B4-BE49-F238E27FC236}">
                  <a16:creationId xmlns:a16="http://schemas.microsoft.com/office/drawing/2014/main" id="{023C56D2-4248-4522-A080-009C69628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0892"/>
              <a:ext cx="293474" cy="441914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>
              <a:extLst>
                <a:ext uri="{FF2B5EF4-FFF2-40B4-BE49-F238E27FC236}">
                  <a16:creationId xmlns:a16="http://schemas.microsoft.com/office/drawing/2014/main" id="{1830CB91-31DF-4A8F-ACCE-3CF046786A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574" y="104"/>
              <a:ext cx="4707613" cy="505303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>
              <a:extLst>
                <a:ext uri="{FF2B5EF4-FFF2-40B4-BE49-F238E27FC236}">
                  <a16:creationId xmlns:a16="http://schemas.microsoft.com/office/drawing/2014/main" id="{32ADE90A-F538-4737-8168-8840C285F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352" y="-5330"/>
              <a:ext cx="4558469" cy="505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字扩展举例</a:t>
              </a:r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496A0F75-F978-4F1E-935C-8E80D6531B52}"/>
              </a:ext>
            </a:extLst>
          </p:cNvPr>
          <p:cNvSpPr txBox="1"/>
          <p:nvPr/>
        </p:nvSpPr>
        <p:spPr>
          <a:xfrm>
            <a:off x="588963" y="1641475"/>
            <a:ext cx="6640512" cy="442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2</a:t>
            </a:r>
            <a:r>
              <a:rPr lang="zh-CN" altLang="en-US" sz="2275" dirty="0"/>
              <a:t>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128K</a:t>
            </a:r>
            <a:r>
              <a:rPr lang="en-US" altLang="zh-CN" sz="2275" dirty="0">
                <a:sym typeface="Symbol" panose="05050102010706020507" pitchFamily="18" charset="2"/>
              </a:rPr>
              <a:t> 8</a:t>
            </a:r>
            <a:r>
              <a:rPr lang="zh-CN" altLang="en-US" sz="2275" dirty="0">
                <a:sym typeface="Symbol" panose="05050102010706020507" pitchFamily="18" charset="2"/>
              </a:rPr>
              <a:t>的存储器</a:t>
            </a:r>
            <a:r>
              <a:rPr lang="en-US" altLang="zh-CN" sz="2275" dirty="0">
                <a:sym typeface="Symbol" panose="05050102010706020507" pitchFamily="18" charset="2"/>
              </a:rPr>
              <a:t> </a:t>
            </a:r>
            <a:endParaRPr lang="zh-CN" altLang="en-US" sz="2275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63500B-601B-410A-85D3-083B628C259D}"/>
              </a:ext>
            </a:extLst>
          </p:cNvPr>
          <p:cNvGrpSpPr>
            <a:grpSpLocks/>
          </p:cNvGrpSpPr>
          <p:nvPr/>
        </p:nvGrpSpPr>
        <p:grpSpPr bwMode="auto">
          <a:xfrm>
            <a:off x="7605713" y="2787650"/>
            <a:ext cx="2528887" cy="288925"/>
            <a:chOff x="8021736" y="2939426"/>
            <a:chExt cx="2667000" cy="304800"/>
          </a:xfrm>
        </p:grpSpPr>
        <p:sp>
          <p:nvSpPr>
            <p:cNvPr id="77" name="Rectangle 27">
              <a:extLst>
                <a:ext uri="{FF2B5EF4-FFF2-40B4-BE49-F238E27FC236}">
                  <a16:creationId xmlns:a16="http://schemas.microsoft.com/office/drawing/2014/main" id="{5C59E789-DDFE-4295-89A3-49A873C80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736" y="2939426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D938D7A4-5098-4DD0-B349-29BE742E1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4901" y="2939426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79" name="Rectangle 29">
              <a:extLst>
                <a:ext uri="{FF2B5EF4-FFF2-40B4-BE49-F238E27FC236}">
                  <a16:creationId xmlns:a16="http://schemas.microsoft.com/office/drawing/2014/main" id="{50B90D1B-09EB-4A9A-A66A-FD942D7C6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8068" y="2939426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80" name="Rectangle 30">
              <a:extLst>
                <a:ext uri="{FF2B5EF4-FFF2-40B4-BE49-F238E27FC236}">
                  <a16:creationId xmlns:a16="http://schemas.microsoft.com/office/drawing/2014/main" id="{52E7800F-A682-4A79-983E-F6E1E2B2E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1233" y="2939426"/>
              <a:ext cx="334840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85" name="Rectangle 31">
              <a:extLst>
                <a:ext uri="{FF2B5EF4-FFF2-40B4-BE49-F238E27FC236}">
                  <a16:creationId xmlns:a16="http://schemas.microsoft.com/office/drawing/2014/main" id="{0CC630FD-25BA-4566-83BB-651CB8235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073" y="2939426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86" name="Rectangle 32">
              <a:extLst>
                <a:ext uri="{FF2B5EF4-FFF2-40B4-BE49-F238E27FC236}">
                  <a16:creationId xmlns:a16="http://schemas.microsoft.com/office/drawing/2014/main" id="{935AD9BC-AABF-4683-B6EF-B34C598B8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239" y="2939426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5E708908-F861-4800-9D78-ABE9F7B64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2404" y="2939426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88" name="Rectangle 34">
              <a:extLst>
                <a:ext uri="{FF2B5EF4-FFF2-40B4-BE49-F238E27FC236}">
                  <a16:creationId xmlns:a16="http://schemas.microsoft.com/office/drawing/2014/main" id="{0BBE6DD9-DC72-4264-AD80-0CB84DB4E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571" y="2939426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0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BBEAFC0-9668-4E71-A555-44035548CA08}"/>
              </a:ext>
            </a:extLst>
          </p:cNvPr>
          <p:cNvGrpSpPr>
            <a:grpSpLocks/>
          </p:cNvGrpSpPr>
          <p:nvPr/>
        </p:nvGrpSpPr>
        <p:grpSpPr bwMode="auto">
          <a:xfrm>
            <a:off x="7605713" y="4194175"/>
            <a:ext cx="2528887" cy="574675"/>
            <a:chOff x="8021736" y="4423377"/>
            <a:chExt cx="2667000" cy="605416"/>
          </a:xfrm>
        </p:grpSpPr>
        <p:sp>
          <p:nvSpPr>
            <p:cNvPr id="105" name="Rectangle 44">
              <a:extLst>
                <a:ext uri="{FF2B5EF4-FFF2-40B4-BE49-F238E27FC236}">
                  <a16:creationId xmlns:a16="http://schemas.microsoft.com/office/drawing/2014/main" id="{40486DF7-B9D8-4156-A360-20FBE7599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736" y="4423377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06" name="Rectangle 45">
              <a:extLst>
                <a:ext uri="{FF2B5EF4-FFF2-40B4-BE49-F238E27FC236}">
                  <a16:creationId xmlns:a16="http://schemas.microsoft.com/office/drawing/2014/main" id="{0E27271D-17C4-42B2-AB82-DF47DFC20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4901" y="4423377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07" name="Rectangle 46">
              <a:extLst>
                <a:ext uri="{FF2B5EF4-FFF2-40B4-BE49-F238E27FC236}">
                  <a16:creationId xmlns:a16="http://schemas.microsoft.com/office/drawing/2014/main" id="{61514826-7A42-40DF-8DC4-737412E77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8068" y="4423377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08" name="Rectangle 47">
              <a:extLst>
                <a:ext uri="{FF2B5EF4-FFF2-40B4-BE49-F238E27FC236}">
                  <a16:creationId xmlns:a16="http://schemas.microsoft.com/office/drawing/2014/main" id="{86193F9D-59B8-4B05-9C23-DF3D0B60A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1233" y="4423377"/>
              <a:ext cx="334840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09" name="Rectangle 48">
              <a:extLst>
                <a:ext uri="{FF2B5EF4-FFF2-40B4-BE49-F238E27FC236}">
                  <a16:creationId xmlns:a16="http://schemas.microsoft.com/office/drawing/2014/main" id="{80593093-395A-4FF3-BB9F-3A1C0189C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073" y="4423377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57" name="Rectangle 49">
              <a:extLst>
                <a:ext uri="{FF2B5EF4-FFF2-40B4-BE49-F238E27FC236}">
                  <a16:creationId xmlns:a16="http://schemas.microsoft.com/office/drawing/2014/main" id="{685F61AF-0263-4612-9FBA-8860EAB85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239" y="4423377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158" name="Rectangle 50">
              <a:extLst>
                <a:ext uri="{FF2B5EF4-FFF2-40B4-BE49-F238E27FC236}">
                  <a16:creationId xmlns:a16="http://schemas.microsoft.com/office/drawing/2014/main" id="{96AD9667-751B-4BCE-B65D-D4E63DC92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2404" y="4423377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159" name="Rectangle 51">
              <a:extLst>
                <a:ext uri="{FF2B5EF4-FFF2-40B4-BE49-F238E27FC236}">
                  <a16:creationId xmlns:a16="http://schemas.microsoft.com/office/drawing/2014/main" id="{ECF4DAF8-CDE3-42BF-8DD2-FCA2AA6B6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571" y="4423377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60" name="Rectangle 52">
              <a:extLst>
                <a:ext uri="{FF2B5EF4-FFF2-40B4-BE49-F238E27FC236}">
                  <a16:creationId xmlns:a16="http://schemas.microsoft.com/office/drawing/2014/main" id="{1C661E5F-480C-4826-85A6-A551856E4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736" y="4724413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61" name="Rectangle 53">
              <a:extLst>
                <a:ext uri="{FF2B5EF4-FFF2-40B4-BE49-F238E27FC236}">
                  <a16:creationId xmlns:a16="http://schemas.microsoft.com/office/drawing/2014/main" id="{1B2B7982-A235-4D1C-A294-86F97437E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4901" y="4724413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62" name="Rectangle 54">
              <a:extLst>
                <a:ext uri="{FF2B5EF4-FFF2-40B4-BE49-F238E27FC236}">
                  <a16:creationId xmlns:a16="http://schemas.microsoft.com/office/drawing/2014/main" id="{452B88F4-6FBC-4BBA-B5D7-FA237F376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8068" y="4724413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63" name="Rectangle 55">
              <a:extLst>
                <a:ext uri="{FF2B5EF4-FFF2-40B4-BE49-F238E27FC236}">
                  <a16:creationId xmlns:a16="http://schemas.microsoft.com/office/drawing/2014/main" id="{A614250C-C595-4AF7-ADC3-7A7BA24B3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1233" y="4724413"/>
              <a:ext cx="334840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64" name="Rectangle 56">
              <a:extLst>
                <a:ext uri="{FF2B5EF4-FFF2-40B4-BE49-F238E27FC236}">
                  <a16:creationId xmlns:a16="http://schemas.microsoft.com/office/drawing/2014/main" id="{032EFAB8-E5ED-47E8-900F-0920A7F0B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073" y="4724413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65" name="Rectangle 57">
              <a:extLst>
                <a:ext uri="{FF2B5EF4-FFF2-40B4-BE49-F238E27FC236}">
                  <a16:creationId xmlns:a16="http://schemas.microsoft.com/office/drawing/2014/main" id="{CCCAB098-DB17-4B45-B5B3-185B6725F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239" y="4724413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166" name="Rectangle 58">
              <a:extLst>
                <a:ext uri="{FF2B5EF4-FFF2-40B4-BE49-F238E27FC236}">
                  <a16:creationId xmlns:a16="http://schemas.microsoft.com/office/drawing/2014/main" id="{F2BEE834-F0E8-4F7E-8934-DC49AB76E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2404" y="4724413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167" name="Rectangle 59">
              <a:extLst>
                <a:ext uri="{FF2B5EF4-FFF2-40B4-BE49-F238E27FC236}">
                  <a16:creationId xmlns:a16="http://schemas.microsoft.com/office/drawing/2014/main" id="{C20E8604-DE38-4B23-98CC-672E87547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571" y="4724413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1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80CF8E3-0870-49DF-BB7C-6159A7C25BC6}"/>
              </a:ext>
            </a:extLst>
          </p:cNvPr>
          <p:cNvGrpSpPr>
            <a:grpSpLocks/>
          </p:cNvGrpSpPr>
          <p:nvPr/>
        </p:nvGrpSpPr>
        <p:grpSpPr bwMode="auto">
          <a:xfrm>
            <a:off x="7605713" y="5164138"/>
            <a:ext cx="2528887" cy="565150"/>
            <a:chOff x="8021736" y="5356058"/>
            <a:chExt cx="2667000" cy="595368"/>
          </a:xfrm>
        </p:grpSpPr>
        <p:sp>
          <p:nvSpPr>
            <p:cNvPr id="186" name="Rectangle 78">
              <a:extLst>
                <a:ext uri="{FF2B5EF4-FFF2-40B4-BE49-F238E27FC236}">
                  <a16:creationId xmlns:a16="http://schemas.microsoft.com/office/drawing/2014/main" id="{62662FCE-8170-4921-845E-5BF17EA9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736" y="5356058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87" name="Rectangle 79">
              <a:extLst>
                <a:ext uri="{FF2B5EF4-FFF2-40B4-BE49-F238E27FC236}">
                  <a16:creationId xmlns:a16="http://schemas.microsoft.com/office/drawing/2014/main" id="{B486F4EE-5CFD-42B3-816A-247622C7A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4901" y="5356058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88" name="Rectangle 80">
              <a:extLst>
                <a:ext uri="{FF2B5EF4-FFF2-40B4-BE49-F238E27FC236}">
                  <a16:creationId xmlns:a16="http://schemas.microsoft.com/office/drawing/2014/main" id="{99124252-731A-4D89-A537-72CAC152B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8068" y="5356058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89" name="Rectangle 81">
              <a:extLst>
                <a:ext uri="{FF2B5EF4-FFF2-40B4-BE49-F238E27FC236}">
                  <a16:creationId xmlns:a16="http://schemas.microsoft.com/office/drawing/2014/main" id="{209275FA-38E5-4DDD-A053-3C5F56DAF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1233" y="5356058"/>
              <a:ext cx="334840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90" name="Rectangle 82">
              <a:extLst>
                <a:ext uri="{FF2B5EF4-FFF2-40B4-BE49-F238E27FC236}">
                  <a16:creationId xmlns:a16="http://schemas.microsoft.com/office/drawing/2014/main" id="{F2390894-01A7-48D0-AEB5-950014186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073" y="5356058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91" name="Rectangle 83">
              <a:extLst>
                <a:ext uri="{FF2B5EF4-FFF2-40B4-BE49-F238E27FC236}">
                  <a16:creationId xmlns:a16="http://schemas.microsoft.com/office/drawing/2014/main" id="{3F60200D-EDF3-477C-AAEB-36742128F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239" y="5356058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192" name="Rectangle 84">
              <a:extLst>
                <a:ext uri="{FF2B5EF4-FFF2-40B4-BE49-F238E27FC236}">
                  <a16:creationId xmlns:a16="http://schemas.microsoft.com/office/drawing/2014/main" id="{C828193E-F90F-42B5-A343-5F6CACA97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2404" y="5356058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193" name="Rectangle 85">
              <a:extLst>
                <a:ext uri="{FF2B5EF4-FFF2-40B4-BE49-F238E27FC236}">
                  <a16:creationId xmlns:a16="http://schemas.microsoft.com/office/drawing/2014/main" id="{7C570439-6ABA-4B37-9AF2-F3000EC1A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571" y="5356058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194" name="Rectangle 86">
              <a:extLst>
                <a:ext uri="{FF2B5EF4-FFF2-40B4-BE49-F238E27FC236}">
                  <a16:creationId xmlns:a16="http://schemas.microsoft.com/office/drawing/2014/main" id="{9CA67A92-2125-47ED-9AE5-160D05FEA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1736" y="5647052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95" name="Rectangle 87">
              <a:extLst>
                <a:ext uri="{FF2B5EF4-FFF2-40B4-BE49-F238E27FC236}">
                  <a16:creationId xmlns:a16="http://schemas.microsoft.com/office/drawing/2014/main" id="{3239460D-E981-4E12-B12D-5F9491BBA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4901" y="5647052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96" name="Rectangle 88">
              <a:extLst>
                <a:ext uri="{FF2B5EF4-FFF2-40B4-BE49-F238E27FC236}">
                  <a16:creationId xmlns:a16="http://schemas.microsoft.com/office/drawing/2014/main" id="{AAE5FCAA-1C3D-4855-BE7B-5AC3BF3D8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8068" y="5647052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97" name="Rectangle 89">
              <a:extLst>
                <a:ext uri="{FF2B5EF4-FFF2-40B4-BE49-F238E27FC236}">
                  <a16:creationId xmlns:a16="http://schemas.microsoft.com/office/drawing/2014/main" id="{84C68CC8-939B-4532-9326-E10C14B45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1233" y="5647052"/>
              <a:ext cx="334840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98" name="Rectangle 90">
              <a:extLst>
                <a:ext uri="{FF2B5EF4-FFF2-40B4-BE49-F238E27FC236}">
                  <a16:creationId xmlns:a16="http://schemas.microsoft.com/office/drawing/2014/main" id="{6B51EC5D-1008-407D-B2F4-D3CD75827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073" y="5647052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199" name="Rectangle 91">
              <a:extLst>
                <a:ext uri="{FF2B5EF4-FFF2-40B4-BE49-F238E27FC236}">
                  <a16:creationId xmlns:a16="http://schemas.microsoft.com/office/drawing/2014/main" id="{3919BC16-6354-43BB-BE41-70C6E6969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239" y="5647052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200" name="Rectangle 92">
              <a:extLst>
                <a:ext uri="{FF2B5EF4-FFF2-40B4-BE49-F238E27FC236}">
                  <a16:creationId xmlns:a16="http://schemas.microsoft.com/office/drawing/2014/main" id="{C247E38A-DDA0-4405-89C0-794DB3C35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2404" y="5647052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201" name="Rectangle 93">
              <a:extLst>
                <a:ext uri="{FF2B5EF4-FFF2-40B4-BE49-F238E27FC236}">
                  <a16:creationId xmlns:a16="http://schemas.microsoft.com/office/drawing/2014/main" id="{FFE55A24-6339-40C9-A600-281DC8CDA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571" y="5647052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1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38DBA6C-740A-493B-B8D5-8D287DA48821}"/>
              </a:ext>
            </a:extLst>
          </p:cNvPr>
          <p:cNvGrpSpPr>
            <a:grpSpLocks/>
          </p:cNvGrpSpPr>
          <p:nvPr/>
        </p:nvGrpSpPr>
        <p:grpSpPr bwMode="auto">
          <a:xfrm>
            <a:off x="7462838" y="2386013"/>
            <a:ext cx="2786062" cy="361950"/>
            <a:chOff x="7871327" y="2586557"/>
            <a:chExt cx="2938463" cy="381000"/>
          </a:xfrm>
        </p:grpSpPr>
        <p:grpSp>
          <p:nvGrpSpPr>
            <p:cNvPr id="54375" name="Group 23">
              <a:extLst>
                <a:ext uri="{FF2B5EF4-FFF2-40B4-BE49-F238E27FC236}">
                  <a16:creationId xmlns:a16="http://schemas.microsoft.com/office/drawing/2014/main" id="{A48E28CB-6E49-44C6-8977-20A971CE2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71327" y="2586557"/>
              <a:ext cx="2938463" cy="381000"/>
              <a:chOff x="2681" y="1436"/>
              <a:chExt cx="1851" cy="240"/>
            </a:xfrm>
          </p:grpSpPr>
          <p:sp>
            <p:nvSpPr>
              <p:cNvPr id="73" name="Text Box 24">
                <a:extLst>
                  <a:ext uri="{FF2B5EF4-FFF2-40B4-BE49-F238E27FC236}">
                    <a16:creationId xmlns:a16="http://schemas.microsoft.com/office/drawing/2014/main" id="{64324716-E9C8-4488-85E8-720E8B4043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81" y="1436"/>
                <a:ext cx="743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7" dirty="0">
                    <a:solidFill>
                      <a:srgbClr val="FF0000"/>
                    </a:solidFill>
                    <a:cs typeface="华康简宋"/>
                  </a:rPr>
                  <a:t>A</a:t>
                </a:r>
                <a:r>
                  <a:rPr lang="en-US" altLang="zh-CN" sz="1517" baseline="-25000" dirty="0">
                    <a:solidFill>
                      <a:srgbClr val="FF0000"/>
                    </a:solidFill>
                    <a:cs typeface="华康简宋"/>
                  </a:rPr>
                  <a:t>16</a:t>
                </a:r>
                <a:r>
                  <a:rPr lang="en-US" altLang="zh-CN" sz="1517" dirty="0">
                    <a:solidFill>
                      <a:srgbClr val="FF0000"/>
                    </a:solidFill>
                    <a:cs typeface="华康简宋"/>
                  </a:rPr>
                  <a:t>A</a:t>
                </a:r>
                <a:r>
                  <a:rPr lang="en-US" altLang="zh-CN" sz="1517" baseline="-25000" dirty="0">
                    <a:solidFill>
                      <a:srgbClr val="FF0000"/>
                    </a:solidFill>
                  </a:rPr>
                  <a:t>15</a:t>
                </a:r>
                <a:r>
                  <a:rPr lang="en-US" altLang="zh-CN" sz="1517" dirty="0">
                    <a:solidFill>
                      <a:srgbClr val="FF0000"/>
                    </a:solidFill>
                    <a:cs typeface="华康简宋"/>
                  </a:rPr>
                  <a:t>A</a:t>
                </a:r>
                <a:r>
                  <a:rPr lang="en-US" altLang="zh-CN" sz="1517" baseline="-25000" dirty="0">
                    <a:solidFill>
                      <a:srgbClr val="FF0000"/>
                    </a:solidFill>
                  </a:rPr>
                  <a:t>14</a:t>
                </a:r>
              </a:p>
            </p:txBody>
          </p:sp>
          <p:sp>
            <p:nvSpPr>
              <p:cNvPr id="75" name="Text Box 25">
                <a:extLst>
                  <a:ext uri="{FF2B5EF4-FFF2-40B4-BE49-F238E27FC236}">
                    <a16:creationId xmlns:a16="http://schemas.microsoft.com/office/drawing/2014/main" id="{73B73628-6A9A-473C-A19F-3C51EFAF24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5" y="1450"/>
                <a:ext cx="4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7" dirty="0">
                    <a:latin typeface="Times New Roman" pitchFamily="18" charset="0"/>
                    <a:ea typeface="华康简宋"/>
                    <a:cs typeface="华康简宋"/>
                  </a:rPr>
                  <a:t>A</a:t>
                </a:r>
                <a:r>
                  <a:rPr lang="en-US" altLang="zh-CN" sz="1517" baseline="-25000" dirty="0">
                    <a:latin typeface="Times New Roman" pitchFamily="18" charset="0"/>
                    <a:ea typeface="华康简宋"/>
                    <a:cs typeface="华康简宋"/>
                  </a:rPr>
                  <a:t>0</a:t>
                </a:r>
                <a:endParaRPr lang="en-US" altLang="zh-CN" sz="1517" baseline="-25000" dirty="0">
                  <a:latin typeface="Tahoma" pitchFamily="34" charset="0"/>
                  <a:ea typeface="宋体" charset="-122"/>
                </a:endParaRPr>
              </a:p>
            </p:txBody>
          </p:sp>
        </p:grpSp>
        <p:sp>
          <p:nvSpPr>
            <p:cNvPr id="202" name="Text Box 25">
              <a:extLst>
                <a:ext uri="{FF2B5EF4-FFF2-40B4-BE49-F238E27FC236}">
                  <a16:creationId xmlns:a16="http://schemas.microsoft.com/office/drawing/2014/main" id="{A3B51FA3-F604-4A54-A20B-73DB01BEE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68018" y="2588228"/>
              <a:ext cx="646295" cy="227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17" dirty="0">
                  <a:latin typeface="Times New Roman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517" baseline="-25000" dirty="0">
                  <a:latin typeface="Times New Roman" pitchFamily="18" charset="0"/>
                  <a:ea typeface="华康简宋"/>
                  <a:cs typeface="华康简宋"/>
                </a:rPr>
                <a:t>13</a:t>
              </a:r>
              <a:r>
                <a:rPr lang="en-US" altLang="zh-CN" sz="1517" dirty="0">
                  <a:latin typeface="Times New Roman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517" baseline="-25000" dirty="0">
                  <a:latin typeface="Times New Roman" pitchFamily="18" charset="0"/>
                  <a:ea typeface="华康简宋"/>
                  <a:cs typeface="华康简宋"/>
                </a:rPr>
                <a:t>12</a:t>
              </a:r>
              <a:endParaRPr lang="en-US" altLang="zh-CN" sz="1517" baseline="-25000" dirty="0">
                <a:latin typeface="Tahoma" pitchFamily="34" charset="0"/>
                <a:ea typeface="宋体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48D9227-4F55-4563-8849-625A29D61886}"/>
              </a:ext>
            </a:extLst>
          </p:cNvPr>
          <p:cNvSpPr txBox="1"/>
          <p:nvPr/>
        </p:nvSpPr>
        <p:spPr>
          <a:xfrm>
            <a:off x="10202863" y="2925763"/>
            <a:ext cx="1789112" cy="325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17" dirty="0"/>
              <a:t>00000H-03FFFH</a:t>
            </a:r>
            <a:endParaRPr lang="zh-CN" altLang="en-US" sz="1517" dirty="0"/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CDD7D173-D1D6-473F-9DAB-4454A92620EF}"/>
              </a:ext>
            </a:extLst>
          </p:cNvPr>
          <p:cNvSpPr txBox="1"/>
          <p:nvPr/>
        </p:nvSpPr>
        <p:spPr>
          <a:xfrm>
            <a:off x="10213975" y="3575050"/>
            <a:ext cx="1689100" cy="325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17" dirty="0"/>
              <a:t>04000H-07FFFH</a:t>
            </a:r>
            <a:endParaRPr lang="zh-CN" altLang="en-US" sz="1517" dirty="0"/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1971DEC0-78C8-4C44-A5F2-3E985AB7D848}"/>
              </a:ext>
            </a:extLst>
          </p:cNvPr>
          <p:cNvSpPr txBox="1"/>
          <p:nvPr/>
        </p:nvSpPr>
        <p:spPr>
          <a:xfrm>
            <a:off x="10255250" y="4316413"/>
            <a:ext cx="1795463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17" dirty="0"/>
              <a:t>08000H-0BFFFH</a:t>
            </a:r>
            <a:endParaRPr lang="zh-CN" altLang="en-US" sz="1517" dirty="0"/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58C3B1F2-7E2C-46D3-A302-893C0FE0644F}"/>
              </a:ext>
            </a:extLst>
          </p:cNvPr>
          <p:cNvSpPr txBox="1"/>
          <p:nvPr/>
        </p:nvSpPr>
        <p:spPr>
          <a:xfrm>
            <a:off x="10277475" y="5292725"/>
            <a:ext cx="1797050" cy="325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17" dirty="0"/>
              <a:t>1C000H-1FFFFH</a:t>
            </a:r>
            <a:endParaRPr lang="zh-CN" altLang="en-US" sz="1517" dirty="0"/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102612DF-0E74-4672-91F8-EC399C57D939}"/>
              </a:ext>
            </a:extLst>
          </p:cNvPr>
          <p:cNvSpPr txBox="1"/>
          <p:nvPr/>
        </p:nvSpPr>
        <p:spPr>
          <a:xfrm>
            <a:off x="7483475" y="4759325"/>
            <a:ext cx="2978150" cy="6175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7" dirty="0">
                <a:latin typeface="+mn-lt"/>
                <a:ea typeface="+mn-ea"/>
              </a:rPr>
              <a:t>………………………………………….….</a:t>
            </a:r>
            <a:endParaRPr lang="zh-CN" altLang="en-US" sz="1707" dirty="0"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B97C9B4-DA4C-4112-9A8F-FAEA6BEC459C}"/>
              </a:ext>
            </a:extLst>
          </p:cNvPr>
          <p:cNvSpPr txBox="1"/>
          <p:nvPr/>
        </p:nvSpPr>
        <p:spPr>
          <a:xfrm>
            <a:off x="7754938" y="1698625"/>
            <a:ext cx="3556000" cy="442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计算每片的全局地址空间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2DD000-97D6-4F29-B0C5-9D826CF52DA1}"/>
              </a:ext>
            </a:extLst>
          </p:cNvPr>
          <p:cNvGrpSpPr>
            <a:grpSpLocks/>
          </p:cNvGrpSpPr>
          <p:nvPr/>
        </p:nvGrpSpPr>
        <p:grpSpPr bwMode="auto">
          <a:xfrm>
            <a:off x="285750" y="2403475"/>
            <a:ext cx="6757988" cy="3771900"/>
            <a:chOff x="324718" y="2547194"/>
            <a:chExt cx="7127875" cy="3976688"/>
          </a:xfrm>
        </p:grpSpPr>
        <p:sp>
          <p:nvSpPr>
            <p:cNvPr id="203" name="Line 9">
              <a:extLst>
                <a:ext uri="{FF2B5EF4-FFF2-40B4-BE49-F238E27FC236}">
                  <a16:creationId xmlns:a16="http://schemas.microsoft.com/office/drawing/2014/main" id="{B9291AD3-EF24-442D-89B6-15AB689B94F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840935" y="3223365"/>
              <a:ext cx="3349" cy="1328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204" name="Line 10">
              <a:extLst>
                <a:ext uri="{FF2B5EF4-FFF2-40B4-BE49-F238E27FC236}">
                  <a16:creationId xmlns:a16="http://schemas.microsoft.com/office/drawing/2014/main" id="{68F2AB96-8F43-4028-B6C5-EB983C1150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163703" y="3221692"/>
              <a:ext cx="3349" cy="1323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205" name="Line 11">
              <a:extLst>
                <a:ext uri="{FF2B5EF4-FFF2-40B4-BE49-F238E27FC236}">
                  <a16:creationId xmlns:a16="http://schemas.microsoft.com/office/drawing/2014/main" id="{05FA384E-8E49-4A8B-84CA-2690218BDAE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871464" y="3223365"/>
              <a:ext cx="3349" cy="1328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206" name="Line 12">
              <a:extLst>
                <a:ext uri="{FF2B5EF4-FFF2-40B4-BE49-F238E27FC236}">
                  <a16:creationId xmlns:a16="http://schemas.microsoft.com/office/drawing/2014/main" id="{668E5B5B-BC4B-4EBE-9053-FA0D85C1154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7181342" y="3214997"/>
              <a:ext cx="0" cy="12167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207" name="Rectangle 13">
              <a:extLst>
                <a:ext uri="{FF2B5EF4-FFF2-40B4-BE49-F238E27FC236}">
                  <a16:creationId xmlns:a16="http://schemas.microsoft.com/office/drawing/2014/main" id="{B4EC74EA-4ADE-4120-B613-34C28DD4CC6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49444" y="3173154"/>
              <a:ext cx="892450" cy="443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  <a:r>
                <a:rPr lang="en-US" altLang="zh-CN" sz="1707" baseline="-25000" dirty="0">
                  <a:solidFill>
                    <a:srgbClr val="FF0000"/>
                  </a:solidFill>
                  <a:latin typeface="Times New Roman" pitchFamily="18" charset="0"/>
                  <a:ea typeface="楷体_GB2312" pitchFamily="49" charset="-122"/>
                </a:rPr>
                <a:t>16-14</a:t>
              </a:r>
              <a:endParaRPr lang="en-US" altLang="zh-CN" sz="1707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208" name="Rectangle 14">
              <a:extLst>
                <a:ext uri="{FF2B5EF4-FFF2-40B4-BE49-F238E27FC236}">
                  <a16:creationId xmlns:a16="http://schemas.microsoft.com/office/drawing/2014/main" id="{295D72CE-96C8-4B39-AA2D-F60D42121A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16430" y="3385713"/>
              <a:ext cx="892449" cy="441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  <a:r>
                <a:rPr lang="en-US" altLang="zh-CN" sz="1707" baseline="-25000" dirty="0">
                  <a:solidFill>
                    <a:srgbClr val="FF0000"/>
                  </a:solidFill>
                  <a:latin typeface="Times New Roman" pitchFamily="18" charset="0"/>
                  <a:ea typeface="楷体_GB2312" pitchFamily="49" charset="-122"/>
                </a:rPr>
                <a:t>13-0</a:t>
              </a:r>
              <a:endParaRPr lang="en-US" altLang="zh-CN" sz="1707" b="1" dirty="0">
                <a:solidFill>
                  <a:srgbClr val="FF0000"/>
                </a:solidFill>
                <a:latin typeface="Tahoma" pitchFamily="34" charset="0"/>
                <a:ea typeface="楷体_GB2312" pitchFamily="49" charset="-122"/>
              </a:endParaRPr>
            </a:p>
          </p:txBody>
        </p:sp>
        <p:grpSp>
          <p:nvGrpSpPr>
            <p:cNvPr id="54321" name="Group 15">
              <a:extLst>
                <a:ext uri="{FF2B5EF4-FFF2-40B4-BE49-F238E27FC236}">
                  <a16:creationId xmlns:a16="http://schemas.microsoft.com/office/drawing/2014/main" id="{7DCC6B68-CFC2-477D-8F0C-A4A0BAD455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7946" y="2547194"/>
              <a:ext cx="5393647" cy="773113"/>
              <a:chOff x="1865" y="1296"/>
              <a:chExt cx="3281" cy="487"/>
            </a:xfrm>
          </p:grpSpPr>
          <p:sp>
            <p:nvSpPr>
              <p:cNvPr id="210" name="Rectangle 16">
                <a:extLst>
                  <a:ext uri="{FF2B5EF4-FFF2-40B4-BE49-F238E27FC236}">
                    <a16:creationId xmlns:a16="http://schemas.microsoft.com/office/drawing/2014/main" id="{E7E2E29A-E471-4099-B988-905F2D6966E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54" y="1299"/>
                <a:ext cx="3192" cy="417"/>
              </a:xfrm>
              <a:prstGeom prst="rect">
                <a:avLst/>
              </a:prstGeom>
              <a:solidFill>
                <a:srgbClr val="99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3-8</a:t>
                </a:r>
                <a:r>
                  <a:rPr lang="zh-CN" altLang="en-US" sz="1707" dirty="0">
                    <a:latin typeface="Tahoma" pitchFamily="34" charset="0"/>
                    <a:ea typeface="宋体" charset="-122"/>
                  </a:rPr>
                  <a:t>译码</a:t>
                </a:r>
              </a:p>
            </p:txBody>
          </p:sp>
          <p:sp>
            <p:nvSpPr>
              <p:cNvPr id="211" name="Rectangle 17">
                <a:extLst>
                  <a:ext uri="{FF2B5EF4-FFF2-40B4-BE49-F238E27FC236}">
                    <a16:creationId xmlns:a16="http://schemas.microsoft.com/office/drawing/2014/main" id="{9CA710CD-BFC1-4D94-974E-F7177584213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06" y="1505"/>
                <a:ext cx="722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ramsel7</a:t>
                </a: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2" name="Rectangle 18">
                <a:extLst>
                  <a:ext uri="{FF2B5EF4-FFF2-40B4-BE49-F238E27FC236}">
                    <a16:creationId xmlns:a16="http://schemas.microsoft.com/office/drawing/2014/main" id="{2B1AFB1E-CEE1-4F02-93F6-2C9FB3BEEEB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51" y="1505"/>
                <a:ext cx="722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ramsel2</a:t>
                </a: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3" name="Rectangle 19">
                <a:extLst>
                  <a:ext uri="{FF2B5EF4-FFF2-40B4-BE49-F238E27FC236}">
                    <a16:creationId xmlns:a16="http://schemas.microsoft.com/office/drawing/2014/main" id="{8814BA0D-19BB-4D1D-BD00-287DBC85E3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94" y="1505"/>
                <a:ext cx="722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ramsel1</a:t>
                </a: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4" name="Rectangle 20">
                <a:extLst>
                  <a:ext uri="{FF2B5EF4-FFF2-40B4-BE49-F238E27FC236}">
                    <a16:creationId xmlns:a16="http://schemas.microsoft.com/office/drawing/2014/main" id="{E0747D7E-6BDF-4555-A72C-E218E966A17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65" y="1505"/>
                <a:ext cx="723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ramsel0</a:t>
                </a: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5" name="Rectangle 21">
                <a:extLst>
                  <a:ext uri="{FF2B5EF4-FFF2-40B4-BE49-F238E27FC236}">
                    <a16:creationId xmlns:a16="http://schemas.microsoft.com/office/drawing/2014/main" id="{53C770D6-E5F5-4412-B398-8F8F29E218C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99" y="1505"/>
                <a:ext cx="321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…</a:t>
                </a: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6" name="Rectangle 22">
                <a:extLst>
                  <a:ext uri="{FF2B5EF4-FFF2-40B4-BE49-F238E27FC236}">
                    <a16:creationId xmlns:a16="http://schemas.microsoft.com/office/drawing/2014/main" id="{120004A6-6864-4D53-BA9E-7A35D5DDC7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55" y="1296"/>
                <a:ext cx="402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OE#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4322" name="Group 23">
              <a:extLst>
                <a:ext uri="{FF2B5EF4-FFF2-40B4-BE49-F238E27FC236}">
                  <a16:creationId xmlns:a16="http://schemas.microsoft.com/office/drawing/2014/main" id="{71A364DF-5099-44C9-808E-91057CB151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9956" y="5571382"/>
              <a:ext cx="5364162" cy="774700"/>
              <a:chOff x="1469" y="3174"/>
              <a:chExt cx="3379" cy="488"/>
            </a:xfrm>
          </p:grpSpPr>
          <p:sp>
            <p:nvSpPr>
              <p:cNvPr id="218" name="Line 24">
                <a:extLst>
                  <a:ext uri="{FF2B5EF4-FFF2-40B4-BE49-F238E27FC236}">
                    <a16:creationId xmlns:a16="http://schemas.microsoft.com/office/drawing/2014/main" id="{60A23005-8313-48C3-90A7-39D934EC141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2" y="3174"/>
                <a:ext cx="2" cy="48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219" name="Line 25">
                <a:extLst>
                  <a:ext uri="{FF2B5EF4-FFF2-40B4-BE49-F238E27FC236}">
                    <a16:creationId xmlns:a16="http://schemas.microsoft.com/office/drawing/2014/main" id="{8D7A8473-992E-40B8-8C53-A859D784508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846" y="3174"/>
                <a:ext cx="2" cy="48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220" name="Line 26">
                <a:extLst>
                  <a:ext uri="{FF2B5EF4-FFF2-40B4-BE49-F238E27FC236}">
                    <a16:creationId xmlns:a16="http://schemas.microsoft.com/office/drawing/2014/main" id="{C5078F8F-1FB7-438C-89A5-59A204EEEA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39" y="3174"/>
                <a:ext cx="2" cy="48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221" name="Line 27">
                <a:extLst>
                  <a:ext uri="{FF2B5EF4-FFF2-40B4-BE49-F238E27FC236}">
                    <a16:creationId xmlns:a16="http://schemas.microsoft.com/office/drawing/2014/main" id="{FCBADE24-596C-42EA-97F7-4DFCC97D765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17" y="3174"/>
                <a:ext cx="2" cy="48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222" name="Rectangle 28">
                <a:extLst>
                  <a:ext uri="{FF2B5EF4-FFF2-40B4-BE49-F238E27FC236}">
                    <a16:creationId xmlns:a16="http://schemas.microsoft.com/office/drawing/2014/main" id="{FB9EE5D4-CB5D-4734-9D87-EF01EB00A26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18" y="3244"/>
                <a:ext cx="562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23" name="Rectangle 29">
                <a:extLst>
                  <a:ext uri="{FF2B5EF4-FFF2-40B4-BE49-F238E27FC236}">
                    <a16:creationId xmlns:a16="http://schemas.microsoft.com/office/drawing/2014/main" id="{C10C089F-A920-4796-8596-6AEA612CD7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11" y="3244"/>
                <a:ext cx="561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24" name="Rectangle 30">
                <a:extLst>
                  <a:ext uri="{FF2B5EF4-FFF2-40B4-BE49-F238E27FC236}">
                    <a16:creationId xmlns:a16="http://schemas.microsoft.com/office/drawing/2014/main" id="{7EAD3FE0-109D-40BE-954B-0346F4B4FA3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40" y="3244"/>
                <a:ext cx="561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25" name="Rectangle 31">
                <a:extLst>
                  <a:ext uri="{FF2B5EF4-FFF2-40B4-BE49-F238E27FC236}">
                    <a16:creationId xmlns:a16="http://schemas.microsoft.com/office/drawing/2014/main" id="{8BE9D589-17EE-43EC-9DEB-1A38F987804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469" y="3244"/>
                <a:ext cx="562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226" name="Line 39">
              <a:extLst>
                <a:ext uri="{FF2B5EF4-FFF2-40B4-BE49-F238E27FC236}">
                  <a16:creationId xmlns:a16="http://schemas.microsoft.com/office/drawing/2014/main" id="{15AB6281-2342-4A8E-88BC-DF539F18CF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344421" y="4092011"/>
              <a:ext cx="5353021" cy="33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227" name="Line 49">
              <a:extLst>
                <a:ext uri="{FF2B5EF4-FFF2-40B4-BE49-F238E27FC236}">
                  <a16:creationId xmlns:a16="http://schemas.microsoft.com/office/drawing/2014/main" id="{E94C0988-F4D0-4470-B330-E5050401848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287492" y="3760620"/>
              <a:ext cx="5686225" cy="3347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grpSp>
          <p:nvGrpSpPr>
            <p:cNvPr id="54325" name="Group 50">
              <a:extLst>
                <a:ext uri="{FF2B5EF4-FFF2-40B4-BE49-F238E27FC236}">
                  <a16:creationId xmlns:a16="http://schemas.microsoft.com/office/drawing/2014/main" id="{7E96FB65-7FD8-4E08-91E6-310E6304D2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99482" y="2988519"/>
              <a:ext cx="523010" cy="774700"/>
              <a:chOff x="1475" y="1574"/>
              <a:chExt cx="481" cy="488"/>
            </a:xfrm>
          </p:grpSpPr>
          <p:sp>
            <p:nvSpPr>
              <p:cNvPr id="229" name="Line 51">
                <a:extLst>
                  <a:ext uri="{FF2B5EF4-FFF2-40B4-BE49-F238E27FC236}">
                    <a16:creationId xmlns:a16="http://schemas.microsoft.com/office/drawing/2014/main" id="{475C840A-EA4D-461E-BAD6-69E49394906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74" y="1574"/>
                <a:ext cx="2" cy="48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230" name="Line 52">
                <a:extLst>
                  <a:ext uri="{FF2B5EF4-FFF2-40B4-BE49-F238E27FC236}">
                    <a16:creationId xmlns:a16="http://schemas.microsoft.com/office/drawing/2014/main" id="{412B2D63-88A2-4535-BFB9-438E22CD2FB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1474" y="1574"/>
                <a:ext cx="482" cy="1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</p:grpSp>
        <p:sp>
          <p:nvSpPr>
            <p:cNvPr id="231" name="Line 53">
              <a:extLst>
                <a:ext uri="{FF2B5EF4-FFF2-40B4-BE49-F238E27FC236}">
                  <a16:creationId xmlns:a16="http://schemas.microsoft.com/office/drawing/2014/main" id="{A65EAE11-C39E-4D22-9197-5E862928421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344421" y="6301282"/>
              <a:ext cx="60880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232" name="Line 54">
              <a:extLst>
                <a:ext uri="{FF2B5EF4-FFF2-40B4-BE49-F238E27FC236}">
                  <a16:creationId xmlns:a16="http://schemas.microsoft.com/office/drawing/2014/main" id="{4B816E24-83BD-445D-BEB5-74D9E5AA57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344421" y="2768121"/>
              <a:ext cx="755149" cy="16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grpSp>
          <p:nvGrpSpPr>
            <p:cNvPr id="54328" name="Group 55">
              <a:extLst>
                <a:ext uri="{FF2B5EF4-FFF2-40B4-BE49-F238E27FC236}">
                  <a16:creationId xmlns:a16="http://schemas.microsoft.com/office/drawing/2014/main" id="{7BB4FF95-8256-4316-9A00-B7DEFCEC0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3091" y="3760044"/>
              <a:ext cx="4391022" cy="663575"/>
              <a:chOff x="2082" y="2060"/>
              <a:chExt cx="2766" cy="418"/>
            </a:xfrm>
          </p:grpSpPr>
          <p:sp>
            <p:nvSpPr>
              <p:cNvPr id="234" name="Line 56">
                <a:extLst>
                  <a:ext uri="{FF2B5EF4-FFF2-40B4-BE49-F238E27FC236}">
                    <a16:creationId xmlns:a16="http://schemas.microsoft.com/office/drawing/2014/main" id="{970415F8-258F-4C75-9309-0F6FF452A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082" y="2060"/>
                <a:ext cx="2" cy="417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grpSp>
            <p:nvGrpSpPr>
              <p:cNvPr id="54354" name="Group 57">
                <a:extLst>
                  <a:ext uri="{FF2B5EF4-FFF2-40B4-BE49-F238E27FC236}">
                    <a16:creationId xmlns:a16="http://schemas.microsoft.com/office/drawing/2014/main" id="{002A6232-3714-405E-A47B-B0F95208C4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3" y="2060"/>
                <a:ext cx="2065" cy="418"/>
                <a:chOff x="2783" y="2060"/>
                <a:chExt cx="2065" cy="418"/>
              </a:xfrm>
            </p:grpSpPr>
            <p:sp>
              <p:nvSpPr>
                <p:cNvPr id="236" name="Line 58">
                  <a:extLst>
                    <a:ext uri="{FF2B5EF4-FFF2-40B4-BE49-F238E27FC236}">
                      <a16:creationId xmlns:a16="http://schemas.microsoft.com/office/drawing/2014/main" id="{22EE251C-A6C3-4357-952B-0D8BF4902A4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846" y="2060"/>
                  <a:ext cx="2" cy="417"/>
                </a:xfrm>
                <a:prstGeom prst="line">
                  <a:avLst/>
                </a:prstGeom>
                <a:noFill/>
                <a:ln w="76200">
                  <a:solidFill>
                    <a:srgbClr val="D6009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237" name="Line 59">
                  <a:extLst>
                    <a:ext uri="{FF2B5EF4-FFF2-40B4-BE49-F238E27FC236}">
                      <a16:creationId xmlns:a16="http://schemas.microsoft.com/office/drawing/2014/main" id="{3512FA72-03B1-49FC-942E-ABBA36716A0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784" y="2060"/>
                  <a:ext cx="2" cy="417"/>
                </a:xfrm>
                <a:prstGeom prst="line">
                  <a:avLst/>
                </a:prstGeom>
                <a:noFill/>
                <a:ln w="76200">
                  <a:solidFill>
                    <a:srgbClr val="D6009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238" name="Line 60">
                  <a:extLst>
                    <a:ext uri="{FF2B5EF4-FFF2-40B4-BE49-F238E27FC236}">
                      <a16:creationId xmlns:a16="http://schemas.microsoft.com/office/drawing/2014/main" id="{10751734-7B68-4517-BAE4-6DC61D4FBDF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58" y="2060"/>
                  <a:ext cx="2" cy="417"/>
                </a:xfrm>
                <a:prstGeom prst="line">
                  <a:avLst/>
                </a:prstGeom>
                <a:noFill/>
                <a:ln w="76200">
                  <a:solidFill>
                    <a:srgbClr val="D6009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54329" name="Group 32">
              <a:extLst>
                <a:ext uri="{FF2B5EF4-FFF2-40B4-BE49-F238E27FC236}">
                  <a16:creationId xmlns:a16="http://schemas.microsoft.com/office/drawing/2014/main" id="{F242A6E4-AFA6-4AF0-929C-9BEDA6DCF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718" y="2547194"/>
              <a:ext cx="1146175" cy="3976688"/>
              <a:chOff x="672" y="1296"/>
              <a:chExt cx="722" cy="2505"/>
            </a:xfrm>
          </p:grpSpPr>
          <p:sp>
            <p:nvSpPr>
              <p:cNvPr id="240" name="Rectangle 33">
                <a:extLst>
                  <a:ext uri="{FF2B5EF4-FFF2-40B4-BE49-F238E27FC236}">
                    <a16:creationId xmlns:a16="http://schemas.microsoft.com/office/drawing/2014/main" id="{1E1109CF-A4D9-446F-B56F-D32E0524C9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2" y="1296"/>
                <a:ext cx="642" cy="2505"/>
              </a:xfrm>
              <a:prstGeom prst="rect">
                <a:avLst/>
              </a:prstGeom>
              <a:solidFill>
                <a:srgbClr val="CCFF66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241" name="Rectangle 34">
                <a:extLst>
                  <a:ext uri="{FF2B5EF4-FFF2-40B4-BE49-F238E27FC236}">
                    <a16:creationId xmlns:a16="http://schemas.microsoft.com/office/drawing/2014/main" id="{5A23C492-4EC7-4739-863D-FB237A9E50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3" y="1853"/>
                <a:ext cx="561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A</a:t>
                </a:r>
                <a:r>
                  <a:rPr lang="en-US" altLang="zh-CN" sz="1707" baseline="-25000" dirty="0">
                    <a:latin typeface="Times New Roman" pitchFamily="18" charset="0"/>
                    <a:ea typeface="楷体_GB2312" pitchFamily="49" charset="-122"/>
                  </a:rPr>
                  <a:t>16-0</a:t>
                </a: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2" name="Rectangle 35">
                <a:extLst>
                  <a:ext uri="{FF2B5EF4-FFF2-40B4-BE49-F238E27FC236}">
                    <a16:creationId xmlns:a16="http://schemas.microsoft.com/office/drawing/2014/main" id="{5A19B7AF-612B-49D0-A4B7-E1CFF8F7CBC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2" y="1296"/>
                <a:ext cx="562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MREQ#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3" name="Rectangle 36">
                <a:extLst>
                  <a:ext uri="{FF2B5EF4-FFF2-40B4-BE49-F238E27FC236}">
                    <a16:creationId xmlns:a16="http://schemas.microsoft.com/office/drawing/2014/main" id="{777AC36D-1E51-4C49-909B-B61889CFEB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3" y="2130"/>
                <a:ext cx="561" cy="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R/W#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4" name="Rectangle 37">
                <a:extLst>
                  <a:ext uri="{FF2B5EF4-FFF2-40B4-BE49-F238E27FC236}">
                    <a16:creationId xmlns:a16="http://schemas.microsoft.com/office/drawing/2014/main" id="{40AC5EEA-7D96-4436-83FF-AD81EEEFBB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72" y="2408"/>
                <a:ext cx="562" cy="2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CPU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5" name="Rectangle 38">
                <a:extLst>
                  <a:ext uri="{FF2B5EF4-FFF2-40B4-BE49-F238E27FC236}">
                    <a16:creationId xmlns:a16="http://schemas.microsoft.com/office/drawing/2014/main" id="{03A7F0DA-8637-42C5-AD05-A62928A792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33" y="3452"/>
                <a:ext cx="561" cy="2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4330" name="组合 245">
              <a:extLst>
                <a:ext uri="{FF2B5EF4-FFF2-40B4-BE49-F238E27FC236}">
                  <a16:creationId xmlns:a16="http://schemas.microsoft.com/office/drawing/2014/main" id="{D4CE8B1C-5706-40C8-87AD-147487AC41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5555" y="4085482"/>
              <a:ext cx="5417038" cy="1487487"/>
              <a:chOff x="3130826" y="4085482"/>
              <a:chExt cx="5417038" cy="1487487"/>
            </a:xfrm>
          </p:grpSpPr>
          <p:grpSp>
            <p:nvGrpSpPr>
              <p:cNvPr id="54331" name="Group 2">
                <a:extLst>
                  <a:ext uri="{FF2B5EF4-FFF2-40B4-BE49-F238E27FC236}">
                    <a16:creationId xmlns:a16="http://schemas.microsoft.com/office/drawing/2014/main" id="{D96E12FA-7FAE-48FF-B3F0-7697AAA2D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4214" y="4085482"/>
                <a:ext cx="4319588" cy="450850"/>
                <a:chOff x="1966" y="2265"/>
                <a:chExt cx="2721" cy="284"/>
              </a:xfrm>
            </p:grpSpPr>
            <p:sp>
              <p:nvSpPr>
                <p:cNvPr id="259" name="Line 3">
                  <a:extLst>
                    <a:ext uri="{FF2B5EF4-FFF2-40B4-BE49-F238E27FC236}">
                      <a16:creationId xmlns:a16="http://schemas.microsoft.com/office/drawing/2014/main" id="{CD3F4A08-8883-4A5F-BC3B-2EA1C8597C6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966" y="2269"/>
                  <a:ext cx="2" cy="27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oval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n w="38100">
                      <a:solidFill>
                        <a:schemeClr val="tx1"/>
                      </a:solidFill>
                    </a:ln>
                    <a:latin typeface="+mn-lt"/>
                    <a:ea typeface="+mn-ea"/>
                  </a:endParaRPr>
                </a:p>
              </p:txBody>
            </p:sp>
            <p:sp>
              <p:nvSpPr>
                <p:cNvPr id="260" name="Line 4">
                  <a:extLst>
                    <a:ext uri="{FF2B5EF4-FFF2-40B4-BE49-F238E27FC236}">
                      <a16:creationId xmlns:a16="http://schemas.microsoft.com/office/drawing/2014/main" id="{EF56CC46-FBD0-4FDF-9926-D21F124553E2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686" y="2269"/>
                  <a:ext cx="1" cy="27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261" name="Line 5">
                  <a:extLst>
                    <a:ext uri="{FF2B5EF4-FFF2-40B4-BE49-F238E27FC236}">
                      <a16:creationId xmlns:a16="http://schemas.microsoft.com/office/drawing/2014/main" id="{9CDAAE1B-6EFA-4702-8654-C9EA9458B68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644" y="2271"/>
                  <a:ext cx="0" cy="2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oval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n w="38100">
                      <a:solidFill>
                        <a:schemeClr val="tx1"/>
                      </a:solidFill>
                    </a:ln>
                    <a:latin typeface="+mn-lt"/>
                    <a:ea typeface="+mn-ea"/>
                  </a:endParaRPr>
                </a:p>
              </p:txBody>
            </p:sp>
            <p:sp>
              <p:nvSpPr>
                <p:cNvPr id="262" name="Line 6">
                  <a:extLst>
                    <a:ext uri="{FF2B5EF4-FFF2-40B4-BE49-F238E27FC236}">
                      <a16:creationId xmlns:a16="http://schemas.microsoft.com/office/drawing/2014/main" id="{FDA9B74A-F407-4891-AC6D-AA8A4971FFD7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377" y="2265"/>
                  <a:ext cx="2" cy="27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oval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248" name="Oval 41">
                <a:extLst>
                  <a:ext uri="{FF2B5EF4-FFF2-40B4-BE49-F238E27FC236}">
                    <a16:creationId xmlns:a16="http://schemas.microsoft.com/office/drawing/2014/main" id="{0C171C2D-08AA-4FA6-BA9A-DAAAC7B7552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345653" y="5156477"/>
                <a:ext cx="83719" cy="88705"/>
              </a:xfrm>
              <a:prstGeom prst="ellipse">
                <a:avLst/>
              </a:prstGeom>
              <a:solidFill>
                <a:srgbClr val="FFCC00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249" name="Oval 42">
                <a:extLst>
                  <a:ext uri="{FF2B5EF4-FFF2-40B4-BE49-F238E27FC236}">
                    <a16:creationId xmlns:a16="http://schemas.microsoft.com/office/drawing/2014/main" id="{5B017676-F2EE-46EE-B0FD-B750ED8FBA9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36638" y="5156477"/>
                <a:ext cx="82045" cy="88705"/>
              </a:xfrm>
              <a:prstGeom prst="ellipse">
                <a:avLst/>
              </a:prstGeom>
              <a:solidFill>
                <a:srgbClr val="FFCC00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250" name="Oval 43">
                <a:extLst>
                  <a:ext uri="{FF2B5EF4-FFF2-40B4-BE49-F238E27FC236}">
                    <a16:creationId xmlns:a16="http://schemas.microsoft.com/office/drawing/2014/main" id="{6E8EBD18-B65D-4AD4-B338-7DBA848016F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91146" y="5156477"/>
                <a:ext cx="82045" cy="88705"/>
              </a:xfrm>
              <a:prstGeom prst="ellipse">
                <a:avLst/>
              </a:prstGeom>
              <a:solidFill>
                <a:srgbClr val="FFCC00"/>
              </a:solidFill>
              <a:ln w="3175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251" name="Rectangle 45">
                <a:extLst>
                  <a:ext uri="{FF2B5EF4-FFF2-40B4-BE49-F238E27FC236}">
                    <a16:creationId xmlns:a16="http://schemas.microsoft.com/office/drawing/2014/main" id="{C76C92FC-A8CB-4220-8208-469F18ECA9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131215" y="4426748"/>
                <a:ext cx="1046494" cy="1146477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aseline="30000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×8(</a:t>
                </a:r>
                <a:r>
                  <a:rPr lang="en-US" altLang="zh-CN" sz="1707" dirty="0">
                    <a:solidFill>
                      <a:srgbClr val="FF0000"/>
                    </a:solidFill>
                    <a:latin typeface="Times New Roman" pitchFamily="18" charset="0"/>
                    <a:ea typeface="楷体_GB2312" pitchFamily="49" charset="-122"/>
                  </a:rPr>
                  <a:t>0</a:t>
                </a: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)</a:t>
                </a: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2" name="Rectangle 46">
                <a:extLst>
                  <a:ext uri="{FF2B5EF4-FFF2-40B4-BE49-F238E27FC236}">
                    <a16:creationId xmlns:a16="http://schemas.microsoft.com/office/drawing/2014/main" id="{3D9B7EBC-264D-456E-ABAF-5FB05F04553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586765" y="4418379"/>
                <a:ext cx="961099" cy="1146478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aseline="30000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×8(</a:t>
                </a:r>
                <a:r>
                  <a:rPr lang="en-US" altLang="zh-CN" sz="1707" dirty="0">
                    <a:solidFill>
                      <a:srgbClr val="FF0000"/>
                    </a:solidFill>
                    <a:latin typeface="Times New Roman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)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3" name="Rectangle 47">
                <a:extLst>
                  <a:ext uri="{FF2B5EF4-FFF2-40B4-BE49-F238E27FC236}">
                    <a16:creationId xmlns:a16="http://schemas.microsoft.com/office/drawing/2014/main" id="{62A37CF3-F3DD-424E-8647-46DA74D603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505499" y="4389927"/>
                <a:ext cx="961099" cy="1146477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aseline="30000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×8(</a:t>
                </a:r>
                <a:r>
                  <a:rPr lang="en-US" altLang="zh-CN" sz="1707" dirty="0">
                    <a:solidFill>
                      <a:srgbClr val="FF0000"/>
                    </a:solidFill>
                    <a:latin typeface="Times New Roman" pitchFamily="18" charset="0"/>
                    <a:ea typeface="楷体_GB2312" pitchFamily="49" charset="-122"/>
                  </a:rPr>
                  <a:t>2</a:t>
                </a: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)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4" name="Rectangle 48">
                <a:extLst>
                  <a:ext uri="{FF2B5EF4-FFF2-40B4-BE49-F238E27FC236}">
                    <a16:creationId xmlns:a16="http://schemas.microsoft.com/office/drawing/2014/main" id="{FF50F03E-B1FE-43B0-896B-6E483294D71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43473" y="4423401"/>
                <a:ext cx="961099" cy="1133088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aseline="30000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×8(</a:t>
                </a:r>
                <a:r>
                  <a:rPr lang="en-US" altLang="zh-CN" sz="1707" dirty="0">
                    <a:solidFill>
                      <a:srgbClr val="FF0000"/>
                    </a:solidFill>
                    <a:latin typeface="Times New Roman" pitchFamily="18" charset="0"/>
                    <a:ea typeface="楷体_GB2312" pitchFamily="49" charset="-122"/>
                  </a:rPr>
                  <a:t>1</a:t>
                </a: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)</a:t>
                </a:r>
              </a:p>
            </p:txBody>
          </p:sp>
          <p:cxnSp>
            <p:nvCxnSpPr>
              <p:cNvPr id="255" name="直接连接符 254">
                <a:extLst>
                  <a:ext uri="{FF2B5EF4-FFF2-40B4-BE49-F238E27FC236}">
                    <a16:creationId xmlns:a16="http://schemas.microsoft.com/office/drawing/2014/main" id="{E878A7E1-03BD-426F-BE3C-E6B68160FA3A}"/>
                  </a:ext>
                </a:extLst>
              </p:cNvPr>
              <p:cNvCxnSpPr/>
              <p:nvPr/>
            </p:nvCxnSpPr>
            <p:spPr>
              <a:xfrm>
                <a:off x="6135069" y="4587422"/>
                <a:ext cx="2059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>
                <a:extLst>
                  <a:ext uri="{FF2B5EF4-FFF2-40B4-BE49-F238E27FC236}">
                    <a16:creationId xmlns:a16="http://schemas.microsoft.com/office/drawing/2014/main" id="{D4F37587-98D8-4980-A65C-BE6572E7D2BE}"/>
                  </a:ext>
                </a:extLst>
              </p:cNvPr>
              <p:cNvCxnSpPr/>
              <p:nvPr/>
            </p:nvCxnSpPr>
            <p:spPr>
              <a:xfrm>
                <a:off x="8199591" y="4610854"/>
                <a:ext cx="2059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>
                <a:extLst>
                  <a:ext uri="{FF2B5EF4-FFF2-40B4-BE49-F238E27FC236}">
                    <a16:creationId xmlns:a16="http://schemas.microsoft.com/office/drawing/2014/main" id="{87D3077E-B7A1-4E0C-B86D-51A2762A6788}"/>
                  </a:ext>
                </a:extLst>
              </p:cNvPr>
              <p:cNvCxnSpPr/>
              <p:nvPr/>
            </p:nvCxnSpPr>
            <p:spPr>
              <a:xfrm>
                <a:off x="4959648" y="4599138"/>
                <a:ext cx="2059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>
                <a:extLst>
                  <a:ext uri="{FF2B5EF4-FFF2-40B4-BE49-F238E27FC236}">
                    <a16:creationId xmlns:a16="http://schemas.microsoft.com/office/drawing/2014/main" id="{2A6728C5-4BD4-434A-A115-F05065A005F6}"/>
                  </a:ext>
                </a:extLst>
              </p:cNvPr>
              <p:cNvCxnSpPr/>
              <p:nvPr/>
            </p:nvCxnSpPr>
            <p:spPr>
              <a:xfrm>
                <a:off x="3809343" y="4614201"/>
                <a:ext cx="2042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B8F380-6A25-440F-9C87-EE91F8B8A1EA}"/>
              </a:ext>
            </a:extLst>
          </p:cNvPr>
          <p:cNvGrpSpPr>
            <a:grpSpLocks/>
          </p:cNvGrpSpPr>
          <p:nvPr/>
        </p:nvGrpSpPr>
        <p:grpSpPr bwMode="auto">
          <a:xfrm>
            <a:off x="7607300" y="3084513"/>
            <a:ext cx="2528888" cy="288925"/>
            <a:chOff x="8023416" y="3252601"/>
            <a:chExt cx="2667000" cy="304800"/>
          </a:xfrm>
        </p:grpSpPr>
        <p:sp>
          <p:nvSpPr>
            <p:cNvPr id="263" name="Rectangle 27">
              <a:extLst>
                <a:ext uri="{FF2B5EF4-FFF2-40B4-BE49-F238E27FC236}">
                  <a16:creationId xmlns:a16="http://schemas.microsoft.com/office/drawing/2014/main" id="{822732E5-8973-4D98-8D47-328AEF839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3416" y="3252601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264" name="Rectangle 28">
              <a:extLst>
                <a:ext uri="{FF2B5EF4-FFF2-40B4-BE49-F238E27FC236}">
                  <a16:creationId xmlns:a16="http://schemas.microsoft.com/office/drawing/2014/main" id="{AEA83630-6E20-4722-99FD-265B4D388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6582" y="3252601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265" name="Rectangle 29">
              <a:extLst>
                <a:ext uri="{FF2B5EF4-FFF2-40B4-BE49-F238E27FC236}">
                  <a16:creationId xmlns:a16="http://schemas.microsoft.com/office/drawing/2014/main" id="{4C0A374B-15FB-459A-B18C-DA708113C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9747" y="3252601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266" name="Rectangle 30">
              <a:extLst>
                <a:ext uri="{FF2B5EF4-FFF2-40B4-BE49-F238E27FC236}">
                  <a16:creationId xmlns:a16="http://schemas.microsoft.com/office/drawing/2014/main" id="{F7081741-792A-40C7-9918-D0608C73B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914" y="3252601"/>
              <a:ext cx="334840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267" name="Rectangle 31">
              <a:extLst>
                <a:ext uri="{FF2B5EF4-FFF2-40B4-BE49-F238E27FC236}">
                  <a16:creationId xmlns:a16="http://schemas.microsoft.com/office/drawing/2014/main" id="{6BAD1414-A8CC-4024-AAF8-73B5E80EC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7753" y="3252601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268" name="Rectangle 32">
              <a:extLst>
                <a:ext uri="{FF2B5EF4-FFF2-40B4-BE49-F238E27FC236}">
                  <a16:creationId xmlns:a16="http://schemas.microsoft.com/office/drawing/2014/main" id="{BE974368-241B-40C1-B4B3-CF07BC4CF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0918" y="3252601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269" name="Rectangle 33">
              <a:extLst>
                <a:ext uri="{FF2B5EF4-FFF2-40B4-BE49-F238E27FC236}">
                  <a16:creationId xmlns:a16="http://schemas.microsoft.com/office/drawing/2014/main" id="{78337F22-9761-4E02-A578-9DAD18809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4085" y="3252601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270" name="Rectangle 34">
              <a:extLst>
                <a:ext uri="{FF2B5EF4-FFF2-40B4-BE49-F238E27FC236}">
                  <a16:creationId xmlns:a16="http://schemas.microsoft.com/office/drawing/2014/main" id="{4E6E690E-AC86-4838-8BC2-DE8C763A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7250" y="3252601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1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9C891E9-ECA7-49ED-A89B-CD1527AB828B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3462338"/>
            <a:ext cx="2530475" cy="576262"/>
            <a:chOff x="8011688" y="3652024"/>
            <a:chExt cx="2668680" cy="607920"/>
          </a:xfrm>
        </p:grpSpPr>
        <p:sp>
          <p:nvSpPr>
            <p:cNvPr id="89" name="Rectangle 35">
              <a:extLst>
                <a:ext uri="{FF2B5EF4-FFF2-40B4-BE49-F238E27FC236}">
                  <a16:creationId xmlns:a16="http://schemas.microsoft.com/office/drawing/2014/main" id="{208DBA39-C112-45DA-A7C6-7EEAB7312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688" y="3652024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90" name="Rectangle 36">
              <a:extLst>
                <a:ext uri="{FF2B5EF4-FFF2-40B4-BE49-F238E27FC236}">
                  <a16:creationId xmlns:a16="http://schemas.microsoft.com/office/drawing/2014/main" id="{AEA3494F-45D3-4195-B366-AC4E5FECE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4854" y="3652024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91" name="Rectangle 37">
              <a:extLst>
                <a:ext uri="{FF2B5EF4-FFF2-40B4-BE49-F238E27FC236}">
                  <a16:creationId xmlns:a16="http://schemas.microsoft.com/office/drawing/2014/main" id="{9BD08178-166C-4E0B-9B68-1E5480EB2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8021" y="3652024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93" name="Rectangle 38">
              <a:extLst>
                <a:ext uri="{FF2B5EF4-FFF2-40B4-BE49-F238E27FC236}">
                  <a16:creationId xmlns:a16="http://schemas.microsoft.com/office/drawing/2014/main" id="{97BA808A-C1C0-452E-8EA6-7942A84E0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1187" y="3652024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94" name="Rectangle 39">
              <a:extLst>
                <a:ext uri="{FF2B5EF4-FFF2-40B4-BE49-F238E27FC236}">
                  <a16:creationId xmlns:a16="http://schemas.microsoft.com/office/drawing/2014/main" id="{7974A8EC-8182-4553-B4FF-C55379889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4354" y="3652024"/>
              <a:ext cx="334841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95" name="Rectangle 40">
              <a:extLst>
                <a:ext uri="{FF2B5EF4-FFF2-40B4-BE49-F238E27FC236}">
                  <a16:creationId xmlns:a16="http://schemas.microsoft.com/office/drawing/2014/main" id="{2C90871E-2DD4-46B0-85B1-FB0EE1138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79194" y="3652024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101" name="Rectangle 41">
              <a:extLst>
                <a:ext uri="{FF2B5EF4-FFF2-40B4-BE49-F238E27FC236}">
                  <a16:creationId xmlns:a16="http://schemas.microsoft.com/office/drawing/2014/main" id="{9E6E964C-D8CC-4306-92C0-43DBC3555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2360" y="3652024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102" name="Rectangle 42">
              <a:extLst>
                <a:ext uri="{FF2B5EF4-FFF2-40B4-BE49-F238E27FC236}">
                  <a16:creationId xmlns:a16="http://schemas.microsoft.com/office/drawing/2014/main" id="{9610F593-74C9-4572-944A-A05B9FE77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527" y="3652024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277" name="Rectangle 35">
              <a:extLst>
                <a:ext uri="{FF2B5EF4-FFF2-40B4-BE49-F238E27FC236}">
                  <a16:creationId xmlns:a16="http://schemas.microsoft.com/office/drawing/2014/main" id="{3423C546-4AE6-4916-AAD5-042507037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3362" y="3955146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278" name="Rectangle 36">
              <a:extLst>
                <a:ext uri="{FF2B5EF4-FFF2-40B4-BE49-F238E27FC236}">
                  <a16:creationId xmlns:a16="http://schemas.microsoft.com/office/drawing/2014/main" id="{E7CAC2E1-5EB1-4E75-AF38-691B23D75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6529" y="3955146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0</a:t>
              </a:r>
            </a:p>
          </p:txBody>
        </p:sp>
        <p:sp>
          <p:nvSpPr>
            <p:cNvPr id="279" name="Rectangle 37">
              <a:extLst>
                <a:ext uri="{FF2B5EF4-FFF2-40B4-BE49-F238E27FC236}">
                  <a16:creationId xmlns:a16="http://schemas.microsoft.com/office/drawing/2014/main" id="{83C74D06-861C-4776-A4ED-3B92225CE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9695" y="3955146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FF0000"/>
                  </a:solidFill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280" name="Rectangle 38">
              <a:extLst>
                <a:ext uri="{FF2B5EF4-FFF2-40B4-BE49-F238E27FC236}">
                  <a16:creationId xmlns:a16="http://schemas.microsoft.com/office/drawing/2014/main" id="{351E095D-DE2D-4A92-9464-0ECCEBA06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2862" y="3955146"/>
              <a:ext cx="334841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281" name="Rectangle 39">
              <a:extLst>
                <a:ext uri="{FF2B5EF4-FFF2-40B4-BE49-F238E27FC236}">
                  <a16:creationId xmlns:a16="http://schemas.microsoft.com/office/drawing/2014/main" id="{945135F8-275E-4B53-B99F-1593BB4D0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7702" y="3955146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ahoma" pitchFamily="34" charset="0"/>
                  <a:ea typeface="宋体" charset="-122"/>
                </a:rPr>
                <a:t>1</a:t>
              </a:r>
            </a:p>
          </p:txBody>
        </p:sp>
        <p:sp>
          <p:nvSpPr>
            <p:cNvPr id="282" name="Rectangle 40">
              <a:extLst>
                <a:ext uri="{FF2B5EF4-FFF2-40B4-BE49-F238E27FC236}">
                  <a16:creationId xmlns:a16="http://schemas.microsoft.com/office/drawing/2014/main" id="{AA3DD6C6-E61E-4831-A5B0-301124365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0868" y="3955146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283" name="Rectangle 41">
              <a:extLst>
                <a:ext uri="{FF2B5EF4-FFF2-40B4-BE49-F238E27FC236}">
                  <a16:creationId xmlns:a16="http://schemas.microsoft.com/office/drawing/2014/main" id="{7839E1B0-750D-421D-AD47-DA53BEE1D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4035" y="3955146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.</a:t>
              </a:r>
            </a:p>
          </p:txBody>
        </p:sp>
        <p:sp>
          <p:nvSpPr>
            <p:cNvPr id="284" name="Rectangle 42">
              <a:extLst>
                <a:ext uri="{FF2B5EF4-FFF2-40B4-BE49-F238E27FC236}">
                  <a16:creationId xmlns:a16="http://schemas.microsoft.com/office/drawing/2014/main" id="{796E3C6C-0F5F-4B58-A5FC-F98B9A87F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7201" y="3955146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1</a:t>
              </a:r>
            </a:p>
          </p:txBody>
        </p:sp>
      </p:grpSp>
      <p:sp>
        <p:nvSpPr>
          <p:cNvPr id="152" name="标题 1">
            <a:extLst>
              <a:ext uri="{FF2B5EF4-FFF2-40B4-BE49-F238E27FC236}">
                <a16:creationId xmlns:a16="http://schemas.microsoft.com/office/drawing/2014/main" id="{E583B4BB-9FFF-45AB-80A7-EBC23D62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1" grpId="0"/>
      <p:bldP spid="272" grpId="0"/>
      <p:bldP spid="275" grpId="0"/>
      <p:bldP spid="276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3E404E79-53DA-4EE6-AEE4-F67694FF2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55299" name="组合 4179">
            <a:extLst>
              <a:ext uri="{FF2B5EF4-FFF2-40B4-BE49-F238E27FC236}">
                <a16:creationId xmlns:a16="http://schemas.microsoft.com/office/drawing/2014/main" id="{389FC546-51CA-4E04-99FE-674A6B993E64}"/>
              </a:ext>
            </a:extLst>
          </p:cNvPr>
          <p:cNvGrpSpPr>
            <a:grpSpLocks/>
          </p:cNvGrpSpPr>
          <p:nvPr/>
        </p:nvGrpSpPr>
        <p:grpSpPr bwMode="auto">
          <a:xfrm>
            <a:off x="700088" y="836613"/>
            <a:ext cx="3951287" cy="447675"/>
            <a:chOff x="-96346" y="0"/>
            <a:chExt cx="5554055" cy="511950"/>
          </a:xfrm>
        </p:grpSpPr>
        <p:sp>
          <p:nvSpPr>
            <p:cNvPr id="7" name="椭圆 4181">
              <a:extLst>
                <a:ext uri="{FF2B5EF4-FFF2-40B4-BE49-F238E27FC236}">
                  <a16:creationId xmlns:a16="http://schemas.microsoft.com/office/drawing/2014/main" id="{A6FF1CC8-A2F1-427A-A578-02A7670BE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0862"/>
              <a:ext cx="294550" cy="442964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>
              <a:extLst>
                <a:ext uri="{FF2B5EF4-FFF2-40B4-BE49-F238E27FC236}">
                  <a16:creationId xmlns:a16="http://schemas.microsoft.com/office/drawing/2014/main" id="{010D4080-A711-4B6B-A219-BF08A2F805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9366" y="0"/>
              <a:ext cx="4706108" cy="504688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>
              <a:extLst>
                <a:ext uri="{FF2B5EF4-FFF2-40B4-BE49-F238E27FC236}">
                  <a16:creationId xmlns:a16="http://schemas.microsoft.com/office/drawing/2014/main" id="{6A4AA477-BD41-44E4-B7A0-1D1A973921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877" y="7262"/>
              <a:ext cx="4558832" cy="50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字扩展举例</a:t>
              </a:r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F16592ED-5330-432E-B7F7-9F7D840E18F2}"/>
              </a:ext>
            </a:extLst>
          </p:cNvPr>
          <p:cNvSpPr txBox="1"/>
          <p:nvPr/>
        </p:nvSpPr>
        <p:spPr>
          <a:xfrm>
            <a:off x="620713" y="1389063"/>
            <a:ext cx="10841037" cy="9890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3</a:t>
            </a:r>
            <a:r>
              <a:rPr lang="zh-CN" altLang="en-US" sz="2275" dirty="0"/>
              <a:t>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128K</a:t>
            </a:r>
            <a:r>
              <a:rPr lang="en-US" altLang="zh-CN" sz="2275" dirty="0">
                <a:sym typeface="Symbol" panose="05050102010706020507" pitchFamily="18" charset="2"/>
              </a:rPr>
              <a:t> 8</a:t>
            </a:r>
            <a:r>
              <a:rPr lang="zh-CN" altLang="en-US" sz="2275" dirty="0">
                <a:sym typeface="Symbol" panose="05050102010706020507" pitchFamily="18" charset="2"/>
              </a:rPr>
              <a:t>的存储器，其中</a:t>
            </a:r>
            <a:r>
              <a:rPr lang="en-US" altLang="zh-CN" sz="2275" dirty="0">
                <a:sym typeface="Symbol" panose="05050102010706020507" pitchFamily="18" charset="2"/>
              </a:rPr>
              <a:t>08000H0BFFFH</a:t>
            </a:r>
            <a:r>
              <a:rPr lang="zh-CN" altLang="en-US" sz="2275" dirty="0">
                <a:sym typeface="Symbol" panose="05050102010706020507" pitchFamily="18" charset="2"/>
              </a:rPr>
              <a:t>存储空间保留不用</a:t>
            </a:r>
            <a:r>
              <a:rPr lang="en-US" altLang="zh-CN" sz="2275" dirty="0">
                <a:sym typeface="Symbol" panose="05050102010706020507" pitchFamily="18" charset="2"/>
              </a:rPr>
              <a:t> .</a:t>
            </a:r>
            <a:endParaRPr lang="zh-CN" altLang="en-US" sz="2275" dirty="0"/>
          </a:p>
        </p:txBody>
      </p:sp>
      <p:sp>
        <p:nvSpPr>
          <p:cNvPr id="203" name="AutoShape 17">
            <a:extLst>
              <a:ext uri="{FF2B5EF4-FFF2-40B4-BE49-F238E27FC236}">
                <a16:creationId xmlns:a16="http://schemas.microsoft.com/office/drawing/2014/main" id="{3350CBAE-A380-4F1C-8A8A-DA7DD01B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313" y="2706688"/>
            <a:ext cx="1012825" cy="217487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F514FD7E-0950-4F95-B2E3-64B6D47F0D87}"/>
              </a:ext>
            </a:extLst>
          </p:cNvPr>
          <p:cNvSpPr txBox="1"/>
          <p:nvPr/>
        </p:nvSpPr>
        <p:spPr>
          <a:xfrm>
            <a:off x="1306513" y="2590800"/>
            <a:ext cx="1843087" cy="44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128k</a:t>
            </a:r>
            <a:r>
              <a:rPr lang="zh-CN" altLang="en-US" sz="2275" dirty="0"/>
              <a:t>存储器</a:t>
            </a: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48B63BE0-7A1A-4E02-B595-1D9C50C9A731}"/>
              </a:ext>
            </a:extLst>
          </p:cNvPr>
          <p:cNvSpPr txBox="1"/>
          <p:nvPr/>
        </p:nvSpPr>
        <p:spPr>
          <a:xfrm>
            <a:off x="4457700" y="2592388"/>
            <a:ext cx="1843088" cy="4413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17</a:t>
            </a:r>
            <a:r>
              <a:rPr lang="zh-CN" altLang="en-US" sz="2275" dirty="0"/>
              <a:t>根地址线</a:t>
            </a: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C3CEB1A1-400F-4F01-8F1E-592DBBA88992}"/>
              </a:ext>
            </a:extLst>
          </p:cNvPr>
          <p:cNvSpPr txBox="1"/>
          <p:nvPr/>
        </p:nvSpPr>
        <p:spPr>
          <a:xfrm>
            <a:off x="1308100" y="3436938"/>
            <a:ext cx="1843088" cy="792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16K</a:t>
            </a:r>
            <a:r>
              <a:rPr lang="zh-CN" altLang="en-US" sz="2275" dirty="0"/>
              <a:t>的存储芯片</a:t>
            </a:r>
          </a:p>
        </p:txBody>
      </p:sp>
      <p:sp>
        <p:nvSpPr>
          <p:cNvPr id="207" name="AutoShape 17">
            <a:extLst>
              <a:ext uri="{FF2B5EF4-FFF2-40B4-BE49-F238E27FC236}">
                <a16:creationId xmlns:a16="http://schemas.microsoft.com/office/drawing/2014/main" id="{9996C866-0E6F-4309-9D24-7968312BA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25" y="3697288"/>
            <a:ext cx="1012825" cy="215900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6ED33E94-F051-42EB-A97A-55F5AF7A6402}"/>
              </a:ext>
            </a:extLst>
          </p:cNvPr>
          <p:cNvSpPr txBox="1"/>
          <p:nvPr/>
        </p:nvSpPr>
        <p:spPr>
          <a:xfrm>
            <a:off x="4481513" y="3581400"/>
            <a:ext cx="1843087" cy="4429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14</a:t>
            </a:r>
            <a:r>
              <a:rPr lang="zh-CN" altLang="en-US" sz="2275" dirty="0"/>
              <a:t>根地址线</a:t>
            </a:r>
          </a:p>
        </p:txBody>
      </p: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51A3FC93-2A40-40E2-A839-7883DB5EA880}"/>
              </a:ext>
            </a:extLst>
          </p:cNvPr>
          <p:cNvGrpSpPr>
            <a:grpSpLocks/>
          </p:cNvGrpSpPr>
          <p:nvPr/>
        </p:nvGrpSpPr>
        <p:grpSpPr bwMode="auto">
          <a:xfrm>
            <a:off x="6288088" y="2722563"/>
            <a:ext cx="1379537" cy="1282700"/>
            <a:chOff x="6632294" y="2569580"/>
            <a:chExt cx="1454553" cy="1354238"/>
          </a:xfrm>
        </p:grpSpPr>
        <p:sp>
          <p:nvSpPr>
            <p:cNvPr id="210" name="右大括号 209">
              <a:extLst>
                <a:ext uri="{FF2B5EF4-FFF2-40B4-BE49-F238E27FC236}">
                  <a16:creationId xmlns:a16="http://schemas.microsoft.com/office/drawing/2014/main" id="{DEEE8D75-CDD3-4D7F-BE59-C966F9210948}"/>
                </a:ext>
              </a:extLst>
            </p:cNvPr>
            <p:cNvSpPr/>
            <p:nvPr/>
          </p:nvSpPr>
          <p:spPr>
            <a:xfrm>
              <a:off x="6632294" y="2569580"/>
              <a:ext cx="266138" cy="135423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/>
            </a:p>
          </p:txBody>
        </p:sp>
        <p:sp>
          <p:nvSpPr>
            <p:cNvPr id="211" name="AutoShape 17">
              <a:extLst>
                <a:ext uri="{FF2B5EF4-FFF2-40B4-BE49-F238E27FC236}">
                  <a16:creationId xmlns:a16="http://schemas.microsoft.com/office/drawing/2014/main" id="{E3008C2F-5818-4628-92B0-842F5D392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621" y="3146137"/>
              <a:ext cx="1066226" cy="229617"/>
            </a:xfrm>
            <a:prstGeom prst="notchedRightArrow">
              <a:avLst>
                <a:gd name="adj1" fmla="val 50000"/>
                <a:gd name="adj2" fmla="val 116472"/>
              </a:avLst>
            </a:prstGeom>
            <a:solidFill>
              <a:schemeClr val="accent1"/>
            </a:solidFill>
            <a:ln w="9525">
              <a:solidFill>
                <a:srgbClr val="66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</p:grpSp>
      <p:sp>
        <p:nvSpPr>
          <p:cNvPr id="212" name="文本框 211">
            <a:extLst>
              <a:ext uri="{FF2B5EF4-FFF2-40B4-BE49-F238E27FC236}">
                <a16:creationId xmlns:a16="http://schemas.microsoft.com/office/drawing/2014/main" id="{EE280F7C-F79E-4819-86DE-F460A6D77591}"/>
              </a:ext>
            </a:extLst>
          </p:cNvPr>
          <p:cNvSpPr txBox="1"/>
          <p:nvPr/>
        </p:nvSpPr>
        <p:spPr>
          <a:xfrm>
            <a:off x="7785100" y="3163888"/>
            <a:ext cx="3763963" cy="4429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3</a:t>
            </a:r>
            <a:r>
              <a:rPr lang="zh-CN" altLang="en-US" sz="2275" dirty="0"/>
              <a:t>根地址作为片选译码输入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AA9486B-89E1-4ED5-A3BE-7314F8D51797}"/>
              </a:ext>
            </a:extLst>
          </p:cNvPr>
          <p:cNvSpPr/>
          <p:nvPr/>
        </p:nvSpPr>
        <p:spPr>
          <a:xfrm>
            <a:off x="873125" y="4406900"/>
            <a:ext cx="6699250" cy="4413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>
                <a:sym typeface="Symbol" panose="05050102010706020507" pitchFamily="18" charset="2"/>
              </a:rPr>
              <a:t>计算对应于存储空间</a:t>
            </a:r>
            <a:r>
              <a:rPr lang="en-US" altLang="zh-CN" sz="2275" dirty="0">
                <a:sym typeface="Symbol" panose="05050102010706020507" pitchFamily="18" charset="2"/>
              </a:rPr>
              <a:t>08000H0BFFFH</a:t>
            </a:r>
            <a:r>
              <a:rPr lang="zh-CN" altLang="en-US" sz="2275" dirty="0">
                <a:sym typeface="Symbol" panose="05050102010706020507" pitchFamily="18" charset="2"/>
              </a:rPr>
              <a:t>的容量：</a:t>
            </a:r>
            <a:endParaRPr lang="zh-CN" altLang="en-US" sz="2275" dirty="0">
              <a:latin typeface="+mn-lt"/>
              <a:ea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6F2F30-6574-4411-95B5-01AFDA1F06DF}"/>
              </a:ext>
            </a:extLst>
          </p:cNvPr>
          <p:cNvSpPr/>
          <p:nvPr/>
        </p:nvSpPr>
        <p:spPr>
          <a:xfrm>
            <a:off x="930275" y="5075238"/>
            <a:ext cx="1268413" cy="442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>
                <a:sym typeface="Symbol" panose="05050102010706020507" pitchFamily="18" charset="2"/>
              </a:rPr>
              <a:t>08000H</a:t>
            </a:r>
            <a:endParaRPr lang="zh-CN" altLang="en-US" sz="2275" dirty="0">
              <a:latin typeface="+mn-lt"/>
              <a:ea typeface="+mn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6544C1F-5E59-48FC-856A-454A5E3F23AA}"/>
              </a:ext>
            </a:extLst>
          </p:cNvPr>
          <p:cNvGrpSpPr>
            <a:grpSpLocks/>
          </p:cNvGrpSpPr>
          <p:nvPr/>
        </p:nvGrpSpPr>
        <p:grpSpPr bwMode="auto">
          <a:xfrm>
            <a:off x="2343150" y="5076825"/>
            <a:ext cx="4471988" cy="442913"/>
            <a:chOff x="2471193" y="5783248"/>
            <a:chExt cx="4716684" cy="466625"/>
          </a:xfrm>
        </p:grpSpPr>
        <p:sp>
          <p:nvSpPr>
            <p:cNvPr id="213" name="AutoShape 17">
              <a:extLst>
                <a:ext uri="{FF2B5EF4-FFF2-40B4-BE49-F238E27FC236}">
                  <a16:creationId xmlns:a16="http://schemas.microsoft.com/office/drawing/2014/main" id="{157288B0-95B0-48FA-9F34-366693126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193" y="5878580"/>
              <a:ext cx="828811" cy="227459"/>
            </a:xfrm>
            <a:prstGeom prst="notchedRightArrow">
              <a:avLst>
                <a:gd name="adj1" fmla="val 50000"/>
                <a:gd name="adj2" fmla="val 116472"/>
              </a:avLst>
            </a:prstGeom>
            <a:solidFill>
              <a:schemeClr val="accent1"/>
            </a:solidFill>
            <a:ln w="9525">
              <a:solidFill>
                <a:srgbClr val="66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7BE7D529-DB6E-4C10-92D5-9222A61BF4CE}"/>
                </a:ext>
              </a:extLst>
            </p:cNvPr>
            <p:cNvSpPr/>
            <p:nvPr/>
          </p:nvSpPr>
          <p:spPr>
            <a:xfrm>
              <a:off x="3494230" y="5783248"/>
              <a:ext cx="3693647" cy="466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75" dirty="0">
                  <a:sym typeface="Symbol" panose="05050102010706020507" pitchFamily="18" charset="2"/>
                </a:rPr>
                <a:t>0 1000 0000 0000 0000</a:t>
              </a:r>
              <a:endParaRPr lang="zh-CN" altLang="en-US" sz="2275" dirty="0">
                <a:latin typeface="+mn-lt"/>
                <a:ea typeface="+mn-ea"/>
              </a:endParaRPr>
            </a:p>
          </p:txBody>
        </p:sp>
      </p:grpSp>
      <p:sp>
        <p:nvSpPr>
          <p:cNvPr id="215" name="矩形 214">
            <a:extLst>
              <a:ext uri="{FF2B5EF4-FFF2-40B4-BE49-F238E27FC236}">
                <a16:creationId xmlns:a16="http://schemas.microsoft.com/office/drawing/2014/main" id="{60943617-00A8-4DEA-BC88-3F0168EFAAE8}"/>
              </a:ext>
            </a:extLst>
          </p:cNvPr>
          <p:cNvSpPr/>
          <p:nvPr/>
        </p:nvSpPr>
        <p:spPr>
          <a:xfrm>
            <a:off x="931863" y="5581650"/>
            <a:ext cx="1231900" cy="442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>
                <a:sym typeface="Symbol" panose="05050102010706020507" pitchFamily="18" charset="2"/>
              </a:rPr>
              <a:t>0BFFFH</a:t>
            </a:r>
            <a:endParaRPr lang="zh-CN" altLang="en-US" sz="2275" dirty="0">
              <a:latin typeface="+mn-lt"/>
              <a:ea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2357C9E-B6BD-4C1F-B83E-4B8E6EA66101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5584825"/>
            <a:ext cx="4503737" cy="441325"/>
            <a:chOff x="2473118" y="6317610"/>
            <a:chExt cx="4749486" cy="466625"/>
          </a:xfrm>
        </p:grpSpPr>
        <p:sp>
          <p:nvSpPr>
            <p:cNvPr id="216" name="AutoShape 17">
              <a:extLst>
                <a:ext uri="{FF2B5EF4-FFF2-40B4-BE49-F238E27FC236}">
                  <a16:creationId xmlns:a16="http://schemas.microsoft.com/office/drawing/2014/main" id="{9A1CEDC4-9846-4FB3-9F72-39E0F9B3B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3118" y="6411606"/>
              <a:ext cx="828690" cy="229956"/>
            </a:xfrm>
            <a:prstGeom prst="notchedRightArrow">
              <a:avLst>
                <a:gd name="adj1" fmla="val 50000"/>
                <a:gd name="adj2" fmla="val 116472"/>
              </a:avLst>
            </a:prstGeom>
            <a:solidFill>
              <a:schemeClr val="accent1"/>
            </a:solidFill>
            <a:ln w="9525">
              <a:solidFill>
                <a:srgbClr val="66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18CB3805-54E2-4FF9-8292-9EA1A453898E}"/>
                </a:ext>
              </a:extLst>
            </p:cNvPr>
            <p:cNvSpPr/>
            <p:nvPr/>
          </p:nvSpPr>
          <p:spPr>
            <a:xfrm>
              <a:off x="3496007" y="6317610"/>
              <a:ext cx="3726597" cy="466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75" dirty="0">
                  <a:sym typeface="Symbol" panose="05050102010706020507" pitchFamily="18" charset="2"/>
                </a:rPr>
                <a:t>0 1011 1111 1111 1111</a:t>
              </a:r>
              <a:endParaRPr lang="zh-CN" altLang="en-US" sz="2275" dirty="0">
                <a:latin typeface="+mn-lt"/>
                <a:ea typeface="+mn-ea"/>
              </a:endParaRPr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7E3E868B-C550-4B38-A6C5-FF7151B67024}"/>
              </a:ext>
            </a:extLst>
          </p:cNvPr>
          <p:cNvGrpSpPr>
            <a:grpSpLocks/>
          </p:cNvGrpSpPr>
          <p:nvPr/>
        </p:nvGrpSpPr>
        <p:grpSpPr bwMode="auto">
          <a:xfrm>
            <a:off x="7004050" y="5038725"/>
            <a:ext cx="1377950" cy="996950"/>
            <a:chOff x="6632294" y="2569580"/>
            <a:chExt cx="1454553" cy="1354238"/>
          </a:xfrm>
        </p:grpSpPr>
        <p:sp>
          <p:nvSpPr>
            <p:cNvPr id="219" name="右大括号 218">
              <a:extLst>
                <a:ext uri="{FF2B5EF4-FFF2-40B4-BE49-F238E27FC236}">
                  <a16:creationId xmlns:a16="http://schemas.microsoft.com/office/drawing/2014/main" id="{E2B9C831-8F6B-44D6-8564-8437ACD57FEC}"/>
                </a:ext>
              </a:extLst>
            </p:cNvPr>
            <p:cNvSpPr/>
            <p:nvPr/>
          </p:nvSpPr>
          <p:spPr>
            <a:xfrm>
              <a:off x="6632294" y="2569580"/>
              <a:ext cx="266445" cy="135423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/>
            </a:p>
          </p:txBody>
        </p:sp>
        <p:sp>
          <p:nvSpPr>
            <p:cNvPr id="220" name="AutoShape 17">
              <a:extLst>
                <a:ext uri="{FF2B5EF4-FFF2-40B4-BE49-F238E27FC236}">
                  <a16:creationId xmlns:a16="http://schemas.microsoft.com/office/drawing/2014/main" id="{6BDD9EE2-590F-45A0-A029-A077FC106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9393" y="3145347"/>
              <a:ext cx="1067454" cy="228582"/>
            </a:xfrm>
            <a:prstGeom prst="notchedRightArrow">
              <a:avLst>
                <a:gd name="adj1" fmla="val 50000"/>
                <a:gd name="adj2" fmla="val 116472"/>
              </a:avLst>
            </a:prstGeom>
            <a:solidFill>
              <a:schemeClr val="accent1"/>
            </a:solidFill>
            <a:ln w="9525">
              <a:solidFill>
                <a:srgbClr val="66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</p:grpSp>
      <p:sp>
        <p:nvSpPr>
          <p:cNvPr id="221" name="矩形 220">
            <a:extLst>
              <a:ext uri="{FF2B5EF4-FFF2-40B4-BE49-F238E27FC236}">
                <a16:creationId xmlns:a16="http://schemas.microsoft.com/office/drawing/2014/main" id="{1EBE8F0E-C684-458B-93B4-1F63302827EE}"/>
              </a:ext>
            </a:extLst>
          </p:cNvPr>
          <p:cNvSpPr/>
          <p:nvPr/>
        </p:nvSpPr>
        <p:spPr>
          <a:xfrm>
            <a:off x="8496300" y="5322888"/>
            <a:ext cx="2994025" cy="44291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>
                <a:sym typeface="Symbol" panose="05050102010706020507" pitchFamily="18" charset="2"/>
              </a:rPr>
              <a:t>11 1111 1111 1111</a:t>
            </a:r>
            <a:endParaRPr lang="zh-CN" altLang="en-US" sz="2275" dirty="0">
              <a:latin typeface="+mn-lt"/>
              <a:ea typeface="+mn-ea"/>
            </a:endParaRPr>
          </a:p>
        </p:txBody>
      </p:sp>
      <p:sp>
        <p:nvSpPr>
          <p:cNvPr id="15" name="上箭头 14">
            <a:extLst>
              <a:ext uri="{FF2B5EF4-FFF2-40B4-BE49-F238E27FC236}">
                <a16:creationId xmlns:a16="http://schemas.microsoft.com/office/drawing/2014/main" id="{2BCBE0EC-61E5-4663-9468-A3CD1D8FDED1}"/>
              </a:ext>
            </a:extLst>
          </p:cNvPr>
          <p:cNvSpPr/>
          <p:nvPr/>
        </p:nvSpPr>
        <p:spPr>
          <a:xfrm>
            <a:off x="9821863" y="4916488"/>
            <a:ext cx="241300" cy="330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/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21E11FD9-14ED-464B-8A22-12927B027350}"/>
              </a:ext>
            </a:extLst>
          </p:cNvPr>
          <p:cNvSpPr/>
          <p:nvPr/>
        </p:nvSpPr>
        <p:spPr>
          <a:xfrm>
            <a:off x="9563100" y="4424363"/>
            <a:ext cx="752475" cy="44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>
                <a:sym typeface="Symbol" panose="05050102010706020507" pitchFamily="18" charset="2"/>
              </a:rPr>
              <a:t>16K</a:t>
            </a:r>
            <a:endParaRPr lang="zh-CN" altLang="en-US" sz="2275" dirty="0">
              <a:latin typeface="+mn-lt"/>
              <a:ea typeface="+mn-ea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E4BEF4-94D4-4D83-9A19-FA1034D57A25}"/>
              </a:ext>
            </a:extLst>
          </p:cNvPr>
          <p:cNvGrpSpPr>
            <a:grpSpLocks/>
          </p:cNvGrpSpPr>
          <p:nvPr/>
        </p:nvGrpSpPr>
        <p:grpSpPr bwMode="auto">
          <a:xfrm>
            <a:off x="9575800" y="5789613"/>
            <a:ext cx="2012950" cy="627062"/>
            <a:chOff x="10098912" y="6105645"/>
            <a:chExt cx="2123952" cy="661228"/>
          </a:xfrm>
        </p:grpSpPr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BA6BE1F8-1F5B-4B23-8598-9DC9E4B0FF94}"/>
                </a:ext>
              </a:extLst>
            </p:cNvPr>
            <p:cNvSpPr/>
            <p:nvPr/>
          </p:nvSpPr>
          <p:spPr>
            <a:xfrm>
              <a:off x="10562899" y="6299829"/>
              <a:ext cx="1659965" cy="4670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ym typeface="Symbol" panose="05050102010706020507" pitchFamily="18" charset="2"/>
                </a:rPr>
                <a:t>第</a:t>
              </a:r>
              <a:r>
                <a:rPr lang="en-US" altLang="zh-CN" sz="2275" dirty="0">
                  <a:sym typeface="Symbol" panose="05050102010706020507" pitchFamily="18" charset="2"/>
                </a:rPr>
                <a:t>2</a:t>
              </a:r>
              <a:r>
                <a:rPr lang="zh-CN" altLang="en-US" sz="2275" dirty="0">
                  <a:sym typeface="Symbol" panose="05050102010706020507" pitchFamily="18" charset="2"/>
                </a:rPr>
                <a:t>个片选</a:t>
              </a:r>
              <a:endParaRPr lang="zh-CN" altLang="en-US" sz="2275" dirty="0">
                <a:latin typeface="+mn-lt"/>
                <a:ea typeface="+mn-ea"/>
              </a:endParaRPr>
            </a:p>
          </p:txBody>
        </p:sp>
        <p:sp>
          <p:nvSpPr>
            <p:cNvPr id="21" name="直角上箭头 20">
              <a:extLst>
                <a:ext uri="{FF2B5EF4-FFF2-40B4-BE49-F238E27FC236}">
                  <a16:creationId xmlns:a16="http://schemas.microsoft.com/office/drawing/2014/main" id="{392A954C-266D-4A84-B897-DE97538926E8}"/>
                </a:ext>
              </a:extLst>
            </p:cNvPr>
            <p:cNvSpPr/>
            <p:nvPr/>
          </p:nvSpPr>
          <p:spPr>
            <a:xfrm rot="5400000">
              <a:off x="10001077" y="6203480"/>
              <a:ext cx="497176" cy="301507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4B2752ED-C456-4A99-AB04-4F1DF25AF7C6}"/>
              </a:ext>
            </a:extLst>
          </p:cNvPr>
          <p:cNvSpPr/>
          <p:nvPr/>
        </p:nvSpPr>
        <p:spPr>
          <a:xfrm>
            <a:off x="3311525" y="5586413"/>
            <a:ext cx="785813" cy="44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>
                <a:solidFill>
                  <a:srgbClr val="FF0000"/>
                </a:solidFill>
                <a:sym typeface="Symbol" panose="05050102010706020507" pitchFamily="18" charset="2"/>
              </a:rPr>
              <a:t>0 10</a:t>
            </a:r>
            <a:endParaRPr lang="zh-CN" altLang="en-US" sz="2275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151D91A0-2BEA-44EF-8EA5-BC45CCE0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05" grpId="0"/>
      <p:bldP spid="207" grpId="0" animBg="1"/>
      <p:bldP spid="208" grpId="0"/>
      <p:bldP spid="212" grpId="0"/>
      <p:bldP spid="2" grpId="0"/>
      <p:bldP spid="12" grpId="0"/>
      <p:bldP spid="215" grpId="0"/>
      <p:bldP spid="221" grpId="0" animBg="1"/>
      <p:bldP spid="15" grpId="0" animBg="1"/>
      <p:bldP spid="222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61DB3A16-AE05-41F3-99D9-9106B6FEA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56323" name="组合 4179">
            <a:extLst>
              <a:ext uri="{FF2B5EF4-FFF2-40B4-BE49-F238E27FC236}">
                <a16:creationId xmlns:a16="http://schemas.microsoft.com/office/drawing/2014/main" id="{0BA664D5-FA88-45DF-B407-8AA172946331}"/>
              </a:ext>
            </a:extLst>
          </p:cNvPr>
          <p:cNvGrpSpPr>
            <a:grpSpLocks/>
          </p:cNvGrpSpPr>
          <p:nvPr/>
        </p:nvGrpSpPr>
        <p:grpSpPr bwMode="auto">
          <a:xfrm>
            <a:off x="742950" y="863600"/>
            <a:ext cx="3633788" cy="447675"/>
            <a:chOff x="-96346" y="-5330"/>
            <a:chExt cx="5439228" cy="510737"/>
          </a:xfrm>
        </p:grpSpPr>
        <p:sp>
          <p:nvSpPr>
            <p:cNvPr id="7" name="椭圆 4181">
              <a:extLst>
                <a:ext uri="{FF2B5EF4-FFF2-40B4-BE49-F238E27FC236}">
                  <a16:creationId xmlns:a16="http://schemas.microsoft.com/office/drawing/2014/main" id="{CD38BAE4-45FB-487F-A5D6-DE83656DD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0892"/>
              <a:ext cx="294655" cy="441914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>
              <a:extLst>
                <a:ext uri="{FF2B5EF4-FFF2-40B4-BE49-F238E27FC236}">
                  <a16:creationId xmlns:a16="http://schemas.microsoft.com/office/drawing/2014/main" id="{D16B3AE1-90D9-467E-8F8E-5C813C741C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706" y="104"/>
              <a:ext cx="4707344" cy="505303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>
              <a:extLst>
                <a:ext uri="{FF2B5EF4-FFF2-40B4-BE49-F238E27FC236}">
                  <a16:creationId xmlns:a16="http://schemas.microsoft.com/office/drawing/2014/main" id="{DF4F6A36-37E1-4043-A4BA-4025BA608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242" y="-5330"/>
              <a:ext cx="4557640" cy="505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字扩展举例</a:t>
              </a:r>
            </a:p>
          </p:txBody>
        </p:sp>
      </p:grpSp>
      <p:sp>
        <p:nvSpPr>
          <p:cNvPr id="203" name="文本框 202">
            <a:extLst>
              <a:ext uri="{FF2B5EF4-FFF2-40B4-BE49-F238E27FC236}">
                <a16:creationId xmlns:a16="http://schemas.microsoft.com/office/drawing/2014/main" id="{E2D9DA64-A1C0-45B8-A536-40D1F3834928}"/>
              </a:ext>
            </a:extLst>
          </p:cNvPr>
          <p:cNvSpPr txBox="1"/>
          <p:nvPr/>
        </p:nvSpPr>
        <p:spPr>
          <a:xfrm>
            <a:off x="654050" y="1377950"/>
            <a:ext cx="10931525" cy="989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3</a:t>
            </a:r>
            <a:r>
              <a:rPr lang="zh-CN" altLang="en-US" sz="2275" dirty="0"/>
              <a:t>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128K</a:t>
            </a:r>
            <a:r>
              <a:rPr lang="en-US" altLang="zh-CN" sz="2275" dirty="0">
                <a:sym typeface="Symbol" panose="05050102010706020507" pitchFamily="18" charset="2"/>
              </a:rPr>
              <a:t> 8</a:t>
            </a:r>
            <a:r>
              <a:rPr lang="zh-CN" altLang="en-US" sz="2275" dirty="0">
                <a:sym typeface="Symbol" panose="05050102010706020507" pitchFamily="18" charset="2"/>
              </a:rPr>
              <a:t>的存储器，其中</a:t>
            </a:r>
            <a:r>
              <a:rPr lang="en-US" altLang="zh-CN" sz="2275" dirty="0">
                <a:sym typeface="Symbol" panose="05050102010706020507" pitchFamily="18" charset="2"/>
              </a:rPr>
              <a:t>08000H0BFFFH</a:t>
            </a:r>
            <a:r>
              <a:rPr lang="zh-CN" altLang="en-US" sz="2275" dirty="0">
                <a:sym typeface="Symbol" panose="05050102010706020507" pitchFamily="18" charset="2"/>
              </a:rPr>
              <a:t>存储空间保留不用</a:t>
            </a:r>
            <a:r>
              <a:rPr lang="en-US" altLang="zh-CN" sz="2275" dirty="0">
                <a:sym typeface="Symbol" panose="05050102010706020507" pitchFamily="18" charset="2"/>
              </a:rPr>
              <a:t> .</a:t>
            </a:r>
            <a:endParaRPr lang="zh-CN" altLang="en-US" sz="2275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03815B9-84D5-42A6-B97C-0084783B94B7}"/>
              </a:ext>
            </a:extLst>
          </p:cNvPr>
          <p:cNvGrpSpPr>
            <a:grpSpLocks/>
          </p:cNvGrpSpPr>
          <p:nvPr/>
        </p:nvGrpSpPr>
        <p:grpSpPr bwMode="auto">
          <a:xfrm>
            <a:off x="4421188" y="2484438"/>
            <a:ext cx="6886575" cy="3770312"/>
            <a:chOff x="4662176" y="2620335"/>
            <a:chExt cx="7264400" cy="3976688"/>
          </a:xfrm>
        </p:grpSpPr>
        <p:sp>
          <p:nvSpPr>
            <p:cNvPr id="75" name="Line 9">
              <a:extLst>
                <a:ext uri="{FF2B5EF4-FFF2-40B4-BE49-F238E27FC236}">
                  <a16:creationId xmlns:a16="http://schemas.microsoft.com/office/drawing/2014/main" id="{ED0E26D0-5215-4CA2-BDCE-6F31BF2AF8C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8858715" y="3249908"/>
              <a:ext cx="1674" cy="71999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grpSp>
          <p:nvGrpSpPr>
            <p:cNvPr id="56329" name="组合 1">
              <a:extLst>
                <a:ext uri="{FF2B5EF4-FFF2-40B4-BE49-F238E27FC236}">
                  <a16:creationId xmlns:a16="http://schemas.microsoft.com/office/drawing/2014/main" id="{4E13B46F-5388-4C97-B9C1-1695E5BD06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2176" y="2620335"/>
              <a:ext cx="7264400" cy="3976688"/>
              <a:chOff x="1165341" y="2720815"/>
              <a:chExt cx="7264400" cy="3976688"/>
            </a:xfrm>
          </p:grpSpPr>
          <p:sp>
            <p:nvSpPr>
              <p:cNvPr id="92" name="Line 9">
                <a:extLst>
                  <a:ext uri="{FF2B5EF4-FFF2-40B4-BE49-F238E27FC236}">
                    <a16:creationId xmlns:a16="http://schemas.microsoft.com/office/drawing/2014/main" id="{05BB3DDC-7353-4B1A-8BD1-9821B7D9BC6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822660" y="3397271"/>
                <a:ext cx="3349" cy="13277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97" name="Line 10">
                <a:extLst>
                  <a:ext uri="{FF2B5EF4-FFF2-40B4-BE49-F238E27FC236}">
                    <a16:creationId xmlns:a16="http://schemas.microsoft.com/office/drawing/2014/main" id="{5234794F-5465-4FD0-82A4-2252AAACF3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6132194" y="3395596"/>
                <a:ext cx="3349" cy="13244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98" name="Line 11">
                <a:extLst>
                  <a:ext uri="{FF2B5EF4-FFF2-40B4-BE49-F238E27FC236}">
                    <a16:creationId xmlns:a16="http://schemas.microsoft.com/office/drawing/2014/main" id="{E3E0E0C5-9E1C-4A2F-9A9D-FC3E6A3EF77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712402" y="3397271"/>
                <a:ext cx="1675" cy="132779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99" name="Line 12">
                <a:extLst>
                  <a:ext uri="{FF2B5EF4-FFF2-40B4-BE49-F238E27FC236}">
                    <a16:creationId xmlns:a16="http://schemas.microsoft.com/office/drawing/2014/main" id="{30B57FDC-E7CD-4C9D-A9FD-DE771C38DDD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8044584" y="3388898"/>
                <a:ext cx="1674" cy="121561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00" name="Rectangle 13">
                <a:extLst>
                  <a:ext uri="{FF2B5EF4-FFF2-40B4-BE49-F238E27FC236}">
                    <a16:creationId xmlns:a16="http://schemas.microsoft.com/office/drawing/2014/main" id="{666C8975-8547-4449-AB7A-67129FC6C69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19861" y="3196343"/>
                <a:ext cx="892559" cy="443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7" dirty="0">
                    <a:latin typeface="Times New Roman" pitchFamily="18" charset="0"/>
                    <a:ea typeface="楷体_GB2312" pitchFamily="49" charset="-122"/>
                  </a:rPr>
                  <a:t>A</a:t>
                </a:r>
                <a:r>
                  <a:rPr lang="en-US" altLang="zh-CN" sz="1517" baseline="-25000" dirty="0">
                    <a:latin typeface="Times New Roman" pitchFamily="18" charset="0"/>
                    <a:ea typeface="楷体_GB2312" pitchFamily="49" charset="-122"/>
                  </a:rPr>
                  <a:t>16-14</a:t>
                </a:r>
                <a:endParaRPr lang="en-US" altLang="zh-CN" sz="151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4" name="Rectangle 14">
                <a:extLst>
                  <a:ext uri="{FF2B5EF4-FFF2-40B4-BE49-F238E27FC236}">
                    <a16:creationId xmlns:a16="http://schemas.microsoft.com/office/drawing/2014/main" id="{E512F44F-D90E-4A94-9C6E-EE471B54313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956096" y="3559686"/>
                <a:ext cx="892559" cy="4420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A</a:t>
                </a:r>
                <a:r>
                  <a:rPr lang="en-US" altLang="zh-CN" sz="1707" baseline="-25000" dirty="0">
                    <a:latin typeface="Times New Roman" pitchFamily="18" charset="0"/>
                    <a:ea typeface="楷体_GB2312" pitchFamily="49" charset="-122"/>
                  </a:rPr>
                  <a:t>13-0</a:t>
                </a: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grpSp>
            <p:nvGrpSpPr>
              <p:cNvPr id="56336" name="Group 15">
                <a:extLst>
                  <a:ext uri="{FF2B5EF4-FFF2-40B4-BE49-F238E27FC236}">
                    <a16:creationId xmlns:a16="http://schemas.microsoft.com/office/drawing/2014/main" id="{1E3A93F1-150F-43A0-9523-C61D58BA30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115" y="2767115"/>
                <a:ext cx="5311453" cy="784226"/>
                <a:chOff x="1955" y="1296"/>
                <a:chExt cx="3231" cy="494"/>
              </a:xfrm>
            </p:grpSpPr>
            <p:sp>
              <p:nvSpPr>
                <p:cNvPr id="111" name="Rectangle 16">
                  <a:extLst>
                    <a:ext uri="{FF2B5EF4-FFF2-40B4-BE49-F238E27FC236}">
                      <a16:creationId xmlns:a16="http://schemas.microsoft.com/office/drawing/2014/main" id="{EC72ADE8-06AC-433A-BD31-3EDCE35287C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955" y="1300"/>
                  <a:ext cx="3231" cy="418"/>
                </a:xfrm>
                <a:prstGeom prst="rect">
                  <a:avLst/>
                </a:prstGeom>
                <a:solidFill>
                  <a:srgbClr val="99FFCC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ahoma" pitchFamily="34" charset="0"/>
                      <a:ea typeface="宋体" charset="-122"/>
                    </a:rPr>
                    <a:t>3-8</a:t>
                  </a:r>
                  <a:r>
                    <a:rPr lang="zh-CN" altLang="en-US" sz="1707" dirty="0">
                      <a:latin typeface="Tahoma" pitchFamily="34" charset="0"/>
                      <a:ea typeface="宋体" charset="-122"/>
                    </a:rPr>
                    <a:t>译码</a:t>
                  </a:r>
                </a:p>
              </p:txBody>
            </p:sp>
            <p:sp>
              <p:nvSpPr>
                <p:cNvPr id="112" name="Rectangle 17">
                  <a:extLst>
                    <a:ext uri="{FF2B5EF4-FFF2-40B4-BE49-F238E27FC236}">
                      <a16:creationId xmlns:a16="http://schemas.microsoft.com/office/drawing/2014/main" id="{19EBA7A1-9D6E-460A-A0BB-4FEE9A2905C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368" y="1513"/>
                  <a:ext cx="722" cy="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ramsel7</a:t>
                  </a: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13" name="Rectangle 18">
                  <a:extLst>
                    <a:ext uri="{FF2B5EF4-FFF2-40B4-BE49-F238E27FC236}">
                      <a16:creationId xmlns:a16="http://schemas.microsoft.com/office/drawing/2014/main" id="{45C46FD2-B555-4630-80E3-2C423D4EC15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524" y="1505"/>
                  <a:ext cx="722" cy="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ramsel3</a:t>
                  </a: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14" name="Rectangle 19">
                  <a:extLst>
                    <a:ext uri="{FF2B5EF4-FFF2-40B4-BE49-F238E27FC236}">
                      <a16:creationId xmlns:a16="http://schemas.microsoft.com/office/drawing/2014/main" id="{FAF92BBD-C2B9-4478-84E0-9D0E50C998A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648" y="1505"/>
                  <a:ext cx="508" cy="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ramsel1</a:t>
                  </a: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15" name="Rectangle 20">
                  <a:extLst>
                    <a:ext uri="{FF2B5EF4-FFF2-40B4-BE49-F238E27FC236}">
                      <a16:creationId xmlns:a16="http://schemas.microsoft.com/office/drawing/2014/main" id="{9E7CF9A5-D0BD-4DD0-91F2-990578AFCF4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012" y="1505"/>
                  <a:ext cx="531" cy="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ramsel0</a:t>
                  </a: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16" name="Rectangle 21">
                  <a:extLst>
                    <a:ext uri="{FF2B5EF4-FFF2-40B4-BE49-F238E27FC236}">
                      <a16:creationId xmlns:a16="http://schemas.microsoft.com/office/drawing/2014/main" id="{E9456701-A074-427D-93AA-709BADE1797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204" y="1505"/>
                  <a:ext cx="321" cy="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…</a:t>
                  </a:r>
                  <a:endParaRPr lang="en-US" altLang="zh-CN" sz="1707" b="1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17" name="Rectangle 22">
                  <a:extLst>
                    <a:ext uri="{FF2B5EF4-FFF2-40B4-BE49-F238E27FC236}">
                      <a16:creationId xmlns:a16="http://schemas.microsoft.com/office/drawing/2014/main" id="{E0647995-9BE0-4866-9B5A-985D8E50A21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956" y="1296"/>
                  <a:ext cx="402" cy="2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OE#</a:t>
                  </a: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</p:grpSp>
          <p:grpSp>
            <p:nvGrpSpPr>
              <p:cNvPr id="56337" name="Group 23">
                <a:extLst>
                  <a:ext uri="{FF2B5EF4-FFF2-40B4-BE49-F238E27FC236}">
                    <a16:creationId xmlns:a16="http://schemas.microsoft.com/office/drawing/2014/main" id="{8FB35969-7E23-4AC3-9C6E-5E888C39A5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0579" y="5745003"/>
                <a:ext cx="5364162" cy="774700"/>
                <a:chOff x="1469" y="3174"/>
                <a:chExt cx="3379" cy="488"/>
              </a:xfrm>
            </p:grpSpPr>
            <p:sp>
              <p:nvSpPr>
                <p:cNvPr id="119" name="Line 24">
                  <a:extLst>
                    <a:ext uri="{FF2B5EF4-FFF2-40B4-BE49-F238E27FC236}">
                      <a16:creationId xmlns:a16="http://schemas.microsoft.com/office/drawing/2014/main" id="{9A5E8D91-D00B-4AEA-ABC2-82B0EFED43A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642" y="3174"/>
                  <a:ext cx="2" cy="488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 type="triangle" w="sm" len="sm"/>
                  <a:tailEnd type="triangl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120" name="Line 25">
                  <a:extLst>
                    <a:ext uri="{FF2B5EF4-FFF2-40B4-BE49-F238E27FC236}">
                      <a16:creationId xmlns:a16="http://schemas.microsoft.com/office/drawing/2014/main" id="{43FE94E5-97C8-451A-A0A3-1422EC6F0FC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846" y="3174"/>
                  <a:ext cx="2" cy="488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 type="triangle" w="sm" len="sm"/>
                  <a:tailEnd type="triangl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121" name="Line 26">
                  <a:extLst>
                    <a:ext uri="{FF2B5EF4-FFF2-40B4-BE49-F238E27FC236}">
                      <a16:creationId xmlns:a16="http://schemas.microsoft.com/office/drawing/2014/main" id="{F2C0359A-FA3D-4BAB-97D2-02FDA42A7C5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840" y="3174"/>
                  <a:ext cx="2" cy="488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 type="triangle" w="sm" len="sm"/>
                  <a:tailEnd type="triangl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122" name="Line 27">
                  <a:extLst>
                    <a:ext uri="{FF2B5EF4-FFF2-40B4-BE49-F238E27FC236}">
                      <a16:creationId xmlns:a16="http://schemas.microsoft.com/office/drawing/2014/main" id="{3429B4BC-2782-464A-8873-E3B8F2DE52C3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117" y="3174"/>
                  <a:ext cx="2" cy="488"/>
                </a:xfrm>
                <a:prstGeom prst="line">
                  <a:avLst/>
                </a:prstGeom>
                <a:noFill/>
                <a:ln w="76200">
                  <a:solidFill>
                    <a:schemeClr val="tx1"/>
                  </a:solidFill>
                  <a:round/>
                  <a:headEnd type="triangle" w="sm" len="sm"/>
                  <a:tailEnd type="triangl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123" name="Rectangle 28">
                  <a:extLst>
                    <a:ext uri="{FF2B5EF4-FFF2-40B4-BE49-F238E27FC236}">
                      <a16:creationId xmlns:a16="http://schemas.microsoft.com/office/drawing/2014/main" id="{393AFA40-DD40-4A3D-B9F7-B5C3371334B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218" y="3243"/>
                  <a:ext cx="562" cy="2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D</a:t>
                  </a:r>
                  <a:r>
                    <a:rPr lang="en-US" altLang="zh-CN" sz="1707" baseline="-25000">
                      <a:latin typeface="Times New Roman" pitchFamily="18" charset="0"/>
                      <a:ea typeface="楷体_GB2312" pitchFamily="49" charset="-122"/>
                    </a:rPr>
                    <a:t>7</a:t>
                  </a: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~D</a:t>
                  </a:r>
                  <a:r>
                    <a:rPr lang="en-US" altLang="zh-CN" sz="1707" baseline="-25000">
                      <a:latin typeface="Times New Roman" pitchFamily="18" charset="0"/>
                      <a:ea typeface="楷体_GB2312" pitchFamily="49" charset="-122"/>
                    </a:rPr>
                    <a:t>0</a:t>
                  </a:r>
                  <a:endParaRPr lang="en-US" altLang="zh-CN" sz="1707" b="1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24" name="Rectangle 29">
                  <a:extLst>
                    <a:ext uri="{FF2B5EF4-FFF2-40B4-BE49-F238E27FC236}">
                      <a16:creationId xmlns:a16="http://schemas.microsoft.com/office/drawing/2014/main" id="{D434B1A7-8990-4D9A-AE97-B0D1D880085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012" y="3243"/>
                  <a:ext cx="561" cy="2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D</a:t>
                  </a:r>
                  <a:r>
                    <a:rPr lang="en-US" altLang="zh-CN" sz="1707" baseline="-25000" dirty="0">
                      <a:latin typeface="Times New Roman" pitchFamily="18" charset="0"/>
                      <a:ea typeface="楷体_GB2312" pitchFamily="49" charset="-122"/>
                    </a:rPr>
                    <a:t>7</a:t>
                  </a: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~D</a:t>
                  </a:r>
                  <a:r>
                    <a:rPr lang="en-US" altLang="zh-CN" sz="1707" baseline="-25000" dirty="0">
                      <a:latin typeface="Times New Roman" pitchFamily="18" charset="0"/>
                      <a:ea typeface="楷体_GB2312" pitchFamily="49" charset="-122"/>
                    </a:rPr>
                    <a:t>0</a:t>
                  </a: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25" name="Rectangle 30">
                  <a:extLst>
                    <a:ext uri="{FF2B5EF4-FFF2-40B4-BE49-F238E27FC236}">
                      <a16:creationId xmlns:a16="http://schemas.microsoft.com/office/drawing/2014/main" id="{201F9A5F-3267-46BA-A3F6-CD0F1AA9EC1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241" y="3243"/>
                  <a:ext cx="561" cy="2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D</a:t>
                  </a:r>
                  <a:r>
                    <a:rPr lang="en-US" altLang="zh-CN" sz="1707" baseline="-25000">
                      <a:latin typeface="Times New Roman" pitchFamily="18" charset="0"/>
                      <a:ea typeface="楷体_GB2312" pitchFamily="49" charset="-122"/>
                    </a:rPr>
                    <a:t>7</a:t>
                  </a: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~D</a:t>
                  </a:r>
                  <a:r>
                    <a:rPr lang="en-US" altLang="zh-CN" sz="1707" baseline="-25000">
                      <a:latin typeface="Times New Roman" pitchFamily="18" charset="0"/>
                      <a:ea typeface="楷体_GB2312" pitchFamily="49" charset="-122"/>
                    </a:rPr>
                    <a:t>0</a:t>
                  </a:r>
                  <a:endParaRPr lang="en-US" altLang="zh-CN" sz="1707" b="1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26" name="Rectangle 31">
                  <a:extLst>
                    <a:ext uri="{FF2B5EF4-FFF2-40B4-BE49-F238E27FC236}">
                      <a16:creationId xmlns:a16="http://schemas.microsoft.com/office/drawing/2014/main" id="{9634E42E-9B61-4818-B231-DA6690403AD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469" y="3243"/>
                  <a:ext cx="562" cy="2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D</a:t>
                  </a:r>
                  <a:r>
                    <a:rPr lang="en-US" altLang="zh-CN" sz="1707" baseline="-25000">
                      <a:latin typeface="Times New Roman" pitchFamily="18" charset="0"/>
                      <a:ea typeface="楷体_GB2312" pitchFamily="49" charset="-122"/>
                    </a:rPr>
                    <a:t>7</a:t>
                  </a: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~D</a:t>
                  </a:r>
                  <a:r>
                    <a:rPr lang="en-US" altLang="zh-CN" sz="1707" baseline="-25000">
                      <a:latin typeface="Times New Roman" pitchFamily="18" charset="0"/>
                      <a:ea typeface="楷体_GB2312" pitchFamily="49" charset="-122"/>
                    </a:rPr>
                    <a:t>0</a:t>
                  </a:r>
                  <a:endParaRPr lang="en-US" altLang="zh-CN" sz="1707" b="1">
                    <a:latin typeface="Tahoma" pitchFamily="34" charset="0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127" name="Line 39">
                <a:extLst>
                  <a:ext uri="{FF2B5EF4-FFF2-40B4-BE49-F238E27FC236}">
                    <a16:creationId xmlns:a16="http://schemas.microsoft.com/office/drawing/2014/main" id="{7CAD5388-FA91-478B-8FBE-1DE79B3343C9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85170" y="4266281"/>
                <a:ext cx="5352011" cy="167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28" name="Line 49">
                <a:extLst>
                  <a:ext uri="{FF2B5EF4-FFF2-40B4-BE49-F238E27FC236}">
                    <a16:creationId xmlns:a16="http://schemas.microsoft.com/office/drawing/2014/main" id="{1BC60AD0-3D56-451B-A5AC-F844B84FE16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26559" y="3933077"/>
                <a:ext cx="5686930" cy="3349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grpSp>
            <p:nvGrpSpPr>
              <p:cNvPr id="56340" name="Group 50">
                <a:extLst>
                  <a:ext uri="{FF2B5EF4-FFF2-40B4-BE49-F238E27FC236}">
                    <a16:creationId xmlns:a16="http://schemas.microsoft.com/office/drawing/2014/main" id="{764391BA-3C97-4B1E-AF4C-4DCF7B787C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40105" y="3162140"/>
                <a:ext cx="592461" cy="774700"/>
                <a:chOff x="1475" y="1574"/>
                <a:chExt cx="481" cy="488"/>
              </a:xfrm>
            </p:grpSpPr>
            <p:sp>
              <p:nvSpPr>
                <p:cNvPr id="130" name="Line 51">
                  <a:extLst>
                    <a:ext uri="{FF2B5EF4-FFF2-40B4-BE49-F238E27FC236}">
                      <a16:creationId xmlns:a16="http://schemas.microsoft.com/office/drawing/2014/main" id="{65838135-C483-4E33-918E-22D5EA590C3F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475" y="1574"/>
                  <a:ext cx="1" cy="487"/>
                </a:xfrm>
                <a:prstGeom prst="line">
                  <a:avLst/>
                </a:prstGeom>
                <a:noFill/>
                <a:ln w="76200">
                  <a:solidFill>
                    <a:srgbClr val="D6009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131" name="Line 52">
                  <a:extLst>
                    <a:ext uri="{FF2B5EF4-FFF2-40B4-BE49-F238E27FC236}">
                      <a16:creationId xmlns:a16="http://schemas.microsoft.com/office/drawing/2014/main" id="{CFBC84CF-05D2-41BA-9E09-C095EE0A4CFA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1475" y="1574"/>
                  <a:ext cx="481" cy="1"/>
                </a:xfrm>
                <a:prstGeom prst="line">
                  <a:avLst/>
                </a:prstGeom>
                <a:noFill/>
                <a:ln w="76200">
                  <a:solidFill>
                    <a:srgbClr val="D6009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132" name="Line 53">
                <a:extLst>
                  <a:ext uri="{FF2B5EF4-FFF2-40B4-BE49-F238E27FC236}">
                    <a16:creationId xmlns:a16="http://schemas.microsoft.com/office/drawing/2014/main" id="{5708D4F3-4907-471F-9595-EB56505215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85170" y="6474809"/>
                <a:ext cx="6244571" cy="1674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33" name="Line 54">
                <a:extLst>
                  <a:ext uri="{FF2B5EF4-FFF2-40B4-BE49-F238E27FC236}">
                    <a16:creationId xmlns:a16="http://schemas.microsoft.com/office/drawing/2014/main" id="{4FFEC03C-2562-4705-A373-E6DAC601906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85170" y="2941835"/>
                <a:ext cx="864092" cy="16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grpSp>
            <p:nvGrpSpPr>
              <p:cNvPr id="56343" name="Group 55">
                <a:extLst>
                  <a:ext uri="{FF2B5EF4-FFF2-40B4-BE49-F238E27FC236}">
                    <a16:creationId xmlns:a16="http://schemas.microsoft.com/office/drawing/2014/main" id="{AC91F1AD-45CA-431B-B066-12D42FD4A2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9279" y="3933665"/>
                <a:ext cx="4335462" cy="663575"/>
                <a:chOff x="2117" y="2060"/>
                <a:chExt cx="2731" cy="418"/>
              </a:xfrm>
            </p:grpSpPr>
            <p:sp>
              <p:nvSpPr>
                <p:cNvPr id="135" name="Line 56">
                  <a:extLst>
                    <a:ext uri="{FF2B5EF4-FFF2-40B4-BE49-F238E27FC236}">
                      <a16:creationId xmlns:a16="http://schemas.microsoft.com/office/drawing/2014/main" id="{780C587D-58EF-4AA3-9A48-3489E24E098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117" y="2060"/>
                  <a:ext cx="2" cy="419"/>
                </a:xfrm>
                <a:prstGeom prst="line">
                  <a:avLst/>
                </a:prstGeom>
                <a:noFill/>
                <a:ln w="76200">
                  <a:solidFill>
                    <a:srgbClr val="D6009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56370" name="Group 57">
                  <a:extLst>
                    <a:ext uri="{FF2B5EF4-FFF2-40B4-BE49-F238E27FC236}">
                      <a16:creationId xmlns:a16="http://schemas.microsoft.com/office/drawing/2014/main" id="{155188E3-9AD8-4DA1-A312-9D1DB1B661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39" y="2060"/>
                  <a:ext cx="2009" cy="418"/>
                  <a:chOff x="2839" y="2060"/>
                  <a:chExt cx="2009" cy="418"/>
                </a:xfrm>
              </p:grpSpPr>
              <p:sp>
                <p:nvSpPr>
                  <p:cNvPr id="137" name="Line 58">
                    <a:extLst>
                      <a:ext uri="{FF2B5EF4-FFF2-40B4-BE49-F238E27FC236}">
                        <a16:creationId xmlns:a16="http://schemas.microsoft.com/office/drawing/2014/main" id="{43C06476-7DC4-4A33-A214-647CC1F94D7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846" y="2060"/>
                    <a:ext cx="2" cy="419"/>
                  </a:xfrm>
                  <a:prstGeom prst="line">
                    <a:avLst/>
                  </a:prstGeom>
                  <a:noFill/>
                  <a:ln w="76200">
                    <a:solidFill>
                      <a:srgbClr val="D60093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707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38" name="Line 59">
                    <a:extLst>
                      <a:ext uri="{FF2B5EF4-FFF2-40B4-BE49-F238E27FC236}">
                        <a16:creationId xmlns:a16="http://schemas.microsoft.com/office/drawing/2014/main" id="{4B9C4707-1264-4733-B0E0-0FDA7159D6D9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839" y="2060"/>
                    <a:ext cx="2" cy="419"/>
                  </a:xfrm>
                  <a:prstGeom prst="line">
                    <a:avLst/>
                  </a:prstGeom>
                  <a:noFill/>
                  <a:ln w="76200">
                    <a:solidFill>
                      <a:srgbClr val="D60093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707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39" name="Line 60">
                    <a:extLst>
                      <a:ext uri="{FF2B5EF4-FFF2-40B4-BE49-F238E27FC236}">
                        <a16:creationId xmlns:a16="http://schemas.microsoft.com/office/drawing/2014/main" id="{A6D9A7FD-AD73-42D6-A895-1C9FE1199F91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641" y="2060"/>
                    <a:ext cx="2" cy="419"/>
                  </a:xfrm>
                  <a:prstGeom prst="line">
                    <a:avLst/>
                  </a:prstGeom>
                  <a:noFill/>
                  <a:ln w="76200">
                    <a:solidFill>
                      <a:srgbClr val="D60093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707">
                      <a:latin typeface="+mn-lt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56344" name="Group 32">
                <a:extLst>
                  <a:ext uri="{FF2B5EF4-FFF2-40B4-BE49-F238E27FC236}">
                    <a16:creationId xmlns:a16="http://schemas.microsoft.com/office/drawing/2014/main" id="{9DD8D912-FFD7-4DF2-858A-B56085F5E6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5341" y="2720815"/>
                <a:ext cx="1146175" cy="3976688"/>
                <a:chOff x="672" y="1296"/>
                <a:chExt cx="722" cy="2505"/>
              </a:xfrm>
            </p:grpSpPr>
            <p:sp>
              <p:nvSpPr>
                <p:cNvPr id="148" name="Rectangle 33">
                  <a:extLst>
                    <a:ext uri="{FF2B5EF4-FFF2-40B4-BE49-F238E27FC236}">
                      <a16:creationId xmlns:a16="http://schemas.microsoft.com/office/drawing/2014/main" id="{A87143F1-7D78-4BA0-9F74-244A7775EAE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72" y="1296"/>
                  <a:ext cx="641" cy="2505"/>
                </a:xfrm>
                <a:prstGeom prst="rect">
                  <a:avLst/>
                </a:prstGeom>
                <a:solidFill>
                  <a:srgbClr val="CCFF66"/>
                </a:solid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149" name="Rectangle 34">
                  <a:extLst>
                    <a:ext uri="{FF2B5EF4-FFF2-40B4-BE49-F238E27FC236}">
                      <a16:creationId xmlns:a16="http://schemas.microsoft.com/office/drawing/2014/main" id="{CD16B47A-BF46-4189-9861-9F64AD0FABF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33" y="1853"/>
                  <a:ext cx="560" cy="2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A</a:t>
                  </a:r>
                  <a:r>
                    <a:rPr lang="en-US" altLang="zh-CN" sz="1707" baseline="-25000" dirty="0">
                      <a:latin typeface="Times New Roman" pitchFamily="18" charset="0"/>
                      <a:ea typeface="楷体_GB2312" pitchFamily="49" charset="-122"/>
                    </a:rPr>
                    <a:t>16-0</a:t>
                  </a: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50" name="Rectangle 35">
                  <a:extLst>
                    <a:ext uri="{FF2B5EF4-FFF2-40B4-BE49-F238E27FC236}">
                      <a16:creationId xmlns:a16="http://schemas.microsoft.com/office/drawing/2014/main" id="{F30AC641-ED96-4C7F-ADD1-75ED4C6C15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52" y="1296"/>
                  <a:ext cx="561" cy="2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MREQ#</a:t>
                  </a:r>
                  <a:endParaRPr lang="en-US" altLang="zh-CN" sz="1707" b="1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51" name="Rectangle 36">
                  <a:extLst>
                    <a:ext uri="{FF2B5EF4-FFF2-40B4-BE49-F238E27FC236}">
                      <a16:creationId xmlns:a16="http://schemas.microsoft.com/office/drawing/2014/main" id="{CD2AB6C0-429B-42B7-90FB-81E0B6FA258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33" y="2130"/>
                  <a:ext cx="560" cy="2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R/W#</a:t>
                  </a:r>
                  <a:endParaRPr lang="en-US" altLang="zh-CN" sz="1707" b="1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52" name="Rectangle 37">
                  <a:extLst>
                    <a:ext uri="{FF2B5EF4-FFF2-40B4-BE49-F238E27FC236}">
                      <a16:creationId xmlns:a16="http://schemas.microsoft.com/office/drawing/2014/main" id="{5D45A086-1643-4B8C-B4F4-E312CDE2FB7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72" y="2408"/>
                  <a:ext cx="561" cy="2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CPU</a:t>
                  </a:r>
                  <a:endParaRPr lang="en-US" altLang="zh-CN" sz="1707" b="1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53" name="Rectangle 38">
                  <a:extLst>
                    <a:ext uri="{FF2B5EF4-FFF2-40B4-BE49-F238E27FC236}">
                      <a16:creationId xmlns:a16="http://schemas.microsoft.com/office/drawing/2014/main" id="{F3D65E4C-54F9-4CE2-873D-2DBDA8E9A46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33" y="3452"/>
                  <a:ext cx="560" cy="2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D</a:t>
                  </a:r>
                  <a:r>
                    <a:rPr lang="en-US" altLang="zh-CN" sz="1707" baseline="-25000">
                      <a:latin typeface="Times New Roman" pitchFamily="18" charset="0"/>
                      <a:ea typeface="楷体_GB2312" pitchFamily="49" charset="-122"/>
                    </a:rPr>
                    <a:t>7</a:t>
                  </a:r>
                  <a:r>
                    <a:rPr lang="en-US" altLang="zh-CN" sz="1707">
                      <a:latin typeface="Times New Roman" pitchFamily="18" charset="0"/>
                      <a:ea typeface="楷体_GB2312" pitchFamily="49" charset="-122"/>
                    </a:rPr>
                    <a:t>~D</a:t>
                  </a:r>
                  <a:r>
                    <a:rPr lang="en-US" altLang="zh-CN" sz="1707" baseline="-25000">
                      <a:latin typeface="Times New Roman" pitchFamily="18" charset="0"/>
                      <a:ea typeface="楷体_GB2312" pitchFamily="49" charset="-122"/>
                    </a:rPr>
                    <a:t>0</a:t>
                  </a:r>
                  <a:endParaRPr lang="en-US" altLang="zh-CN" sz="1707" b="1">
                    <a:latin typeface="Tahoma" pitchFamily="34" charset="0"/>
                    <a:ea typeface="楷体_GB2312" pitchFamily="49" charset="-122"/>
                  </a:endParaRPr>
                </a:p>
              </p:txBody>
            </p:sp>
          </p:grpSp>
          <p:grpSp>
            <p:nvGrpSpPr>
              <p:cNvPr id="56345" name="组合 17">
                <a:extLst>
                  <a:ext uri="{FF2B5EF4-FFF2-40B4-BE49-F238E27FC236}">
                    <a16:creationId xmlns:a16="http://schemas.microsoft.com/office/drawing/2014/main" id="{B8E1C4EB-BB9E-41C4-8AF2-1998008182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6516" y="4259103"/>
                <a:ext cx="5346700" cy="1487487"/>
                <a:chOff x="3201164" y="4085482"/>
                <a:chExt cx="5346700" cy="1487487"/>
              </a:xfrm>
            </p:grpSpPr>
            <p:grpSp>
              <p:nvGrpSpPr>
                <p:cNvPr id="56347" name="Group 2">
                  <a:extLst>
                    <a:ext uri="{FF2B5EF4-FFF2-40B4-BE49-F238E27FC236}">
                      <a16:creationId xmlns:a16="http://schemas.microsoft.com/office/drawing/2014/main" id="{CF8D722B-6DCB-440C-A7EC-589C86185B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74214" y="4085482"/>
                  <a:ext cx="4319588" cy="457200"/>
                  <a:chOff x="1966" y="2265"/>
                  <a:chExt cx="2721" cy="288"/>
                </a:xfrm>
              </p:grpSpPr>
              <p:sp>
                <p:nvSpPr>
                  <p:cNvPr id="81" name="Line 3">
                    <a:extLst>
                      <a:ext uri="{FF2B5EF4-FFF2-40B4-BE49-F238E27FC236}">
                        <a16:creationId xmlns:a16="http://schemas.microsoft.com/office/drawing/2014/main" id="{2ED60273-94B2-4DA9-B3FF-5931EA66BCEF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966" y="2270"/>
                    <a:ext cx="2" cy="28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oval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707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82" name="Line 4">
                    <a:extLst>
                      <a:ext uri="{FF2B5EF4-FFF2-40B4-BE49-F238E27FC236}">
                        <a16:creationId xmlns:a16="http://schemas.microsoft.com/office/drawing/2014/main" id="{8E983933-CDB6-41AF-8D43-54E32C724D1C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4686" y="2270"/>
                    <a:ext cx="1" cy="28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707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83" name="Line 5">
                    <a:extLst>
                      <a:ext uri="{FF2B5EF4-FFF2-40B4-BE49-F238E27FC236}">
                        <a16:creationId xmlns:a16="http://schemas.microsoft.com/office/drawing/2014/main" id="{4C9B1D6E-0AF7-42D9-AB39-AB04AB0DF7B5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686" y="2274"/>
                    <a:ext cx="2" cy="28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oval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707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84" name="Line 6">
                    <a:extLst>
                      <a:ext uri="{FF2B5EF4-FFF2-40B4-BE49-F238E27FC236}">
                        <a16:creationId xmlns:a16="http://schemas.microsoft.com/office/drawing/2014/main" id="{39424638-6B10-4E80-A382-1FC407F9401B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502" y="2265"/>
                    <a:ext cx="2" cy="28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 type="none" w="sm" len="sm"/>
                    <a:tailEnd type="oval" w="sm" len="sm"/>
                  </a:ln>
                </p:spPr>
                <p:txBody>
                  <a:bodyPr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707"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140" name="Oval 41">
                  <a:extLst>
                    <a:ext uri="{FF2B5EF4-FFF2-40B4-BE49-F238E27FC236}">
                      <a16:creationId xmlns:a16="http://schemas.microsoft.com/office/drawing/2014/main" id="{853BEBC9-C759-486E-9484-C423AF9448A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346386" y="5157576"/>
                  <a:ext cx="82056" cy="87069"/>
                </a:xfrm>
                <a:prstGeom prst="ellipse">
                  <a:avLst/>
                </a:prstGeom>
                <a:solidFill>
                  <a:srgbClr val="FFCC00"/>
                </a:solidFill>
                <a:ln w="3175">
                  <a:solidFill>
                    <a:schemeClr val="fol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141" name="Oval 42">
                  <a:extLst>
                    <a:ext uri="{FF2B5EF4-FFF2-40B4-BE49-F238E27FC236}">
                      <a16:creationId xmlns:a16="http://schemas.microsoft.com/office/drawing/2014/main" id="{6237A02E-CCD5-420B-9D0B-D1E054AF272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835634" y="5157576"/>
                  <a:ext cx="83730" cy="87069"/>
                </a:xfrm>
                <a:prstGeom prst="ellipse">
                  <a:avLst/>
                </a:prstGeom>
                <a:solidFill>
                  <a:srgbClr val="FFCC00"/>
                </a:solidFill>
                <a:ln w="3175">
                  <a:solidFill>
                    <a:schemeClr val="fol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142" name="Oval 43">
                  <a:extLst>
                    <a:ext uri="{FF2B5EF4-FFF2-40B4-BE49-F238E27FC236}">
                      <a16:creationId xmlns:a16="http://schemas.microsoft.com/office/drawing/2014/main" id="{F9157684-3749-48C5-8DC1-E1B223D6AEE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090173" y="5157576"/>
                  <a:ext cx="82055" cy="87069"/>
                </a:xfrm>
                <a:prstGeom prst="ellipse">
                  <a:avLst/>
                </a:prstGeom>
                <a:solidFill>
                  <a:srgbClr val="FFCC00"/>
                </a:solidFill>
                <a:ln w="3175">
                  <a:solidFill>
                    <a:schemeClr val="fol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7">
                    <a:latin typeface="+mn-lt"/>
                    <a:ea typeface="+mn-ea"/>
                  </a:endParaRPr>
                </a:p>
              </p:txBody>
            </p:sp>
            <p:sp>
              <p:nvSpPr>
                <p:cNvPr id="143" name="Rectangle 45">
                  <a:extLst>
                    <a:ext uri="{FF2B5EF4-FFF2-40B4-BE49-F238E27FC236}">
                      <a16:creationId xmlns:a16="http://schemas.microsoft.com/office/drawing/2014/main" id="{D3B935A6-1814-4A10-BA72-A5E43B04A5A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201760" y="4427540"/>
                  <a:ext cx="1046622" cy="1145286"/>
                </a:xfrm>
                <a:prstGeom prst="rect">
                  <a:avLst/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707" baseline="30000" dirty="0">
                    <a:latin typeface="Times New Roman" pitchFamily="18" charset="0"/>
                    <a:ea typeface="楷体_GB2312" pitchFamily="49" charset="-122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baseline="30000" dirty="0">
                      <a:latin typeface="Times New Roman" pitchFamily="18" charset="0"/>
                      <a:ea typeface="楷体_GB2312" pitchFamily="49" charset="-122"/>
                    </a:rPr>
                    <a:t>WE  A  CS</a:t>
                  </a:r>
                  <a:endParaRPr lang="en-US" altLang="zh-CN" sz="1707" dirty="0">
                    <a:latin typeface="Times New Roman" pitchFamily="18" charset="0"/>
                    <a:ea typeface="楷体_GB2312" pitchFamily="49" charset="-122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16K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×8</a:t>
                  </a: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44" name="Rectangle 46">
                  <a:extLst>
                    <a:ext uri="{FF2B5EF4-FFF2-40B4-BE49-F238E27FC236}">
                      <a16:creationId xmlns:a16="http://schemas.microsoft.com/office/drawing/2014/main" id="{6AFA1247-C2B7-496D-978B-DD0469F4F8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587528" y="4419168"/>
                  <a:ext cx="959544" cy="1145286"/>
                </a:xfrm>
                <a:prstGeom prst="rect">
                  <a:avLst/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707" baseline="30000" dirty="0">
                    <a:latin typeface="Times New Roman" pitchFamily="18" charset="0"/>
                    <a:ea typeface="楷体_GB2312" pitchFamily="49" charset="-122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baseline="30000" dirty="0">
                      <a:latin typeface="Times New Roman" pitchFamily="18" charset="0"/>
                      <a:ea typeface="楷体_GB2312" pitchFamily="49" charset="-122"/>
                    </a:rPr>
                    <a:t>WE  A  CS</a:t>
                  </a:r>
                  <a:endParaRPr lang="en-US" altLang="zh-CN" sz="1707" dirty="0">
                    <a:latin typeface="Times New Roman" pitchFamily="18" charset="0"/>
                    <a:ea typeface="楷体_GB2312" pitchFamily="49" charset="-122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16K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×8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45" name="Rectangle 47">
                  <a:extLst>
                    <a:ext uri="{FF2B5EF4-FFF2-40B4-BE49-F238E27FC236}">
                      <a16:creationId xmlns:a16="http://schemas.microsoft.com/office/drawing/2014/main" id="{71D1285F-F41A-49E7-AED8-1841048B382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621551" y="4390703"/>
                  <a:ext cx="962893" cy="1145286"/>
                </a:xfrm>
                <a:prstGeom prst="rect">
                  <a:avLst/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707" baseline="30000" dirty="0">
                    <a:latin typeface="Times New Roman" pitchFamily="18" charset="0"/>
                    <a:ea typeface="楷体_GB2312" pitchFamily="49" charset="-122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baseline="30000" dirty="0">
                      <a:latin typeface="Times New Roman" pitchFamily="18" charset="0"/>
                      <a:ea typeface="楷体_GB2312" pitchFamily="49" charset="-122"/>
                    </a:rPr>
                    <a:t>WE  A  CS</a:t>
                  </a:r>
                  <a:endParaRPr lang="en-US" altLang="zh-CN" sz="1707" dirty="0">
                    <a:latin typeface="Times New Roman" pitchFamily="18" charset="0"/>
                    <a:ea typeface="楷体_GB2312" pitchFamily="49" charset="-122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16K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×8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707" b="1" dirty="0">
                    <a:latin typeface="Tahoma" pitchFamily="34" charset="0"/>
                    <a:ea typeface="楷体_GB2312" pitchFamily="49" charset="-122"/>
                  </a:endParaRPr>
                </a:p>
              </p:txBody>
            </p:sp>
            <p:sp>
              <p:nvSpPr>
                <p:cNvPr id="146" name="Rectangle 48">
                  <a:extLst>
                    <a:ext uri="{FF2B5EF4-FFF2-40B4-BE49-F238E27FC236}">
                      <a16:creationId xmlns:a16="http://schemas.microsoft.com/office/drawing/2014/main" id="{EDF38CBC-EA5A-403C-AFFC-F53523713A8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400771" y="4424191"/>
                  <a:ext cx="962892" cy="1131891"/>
                </a:xfrm>
                <a:prstGeom prst="rect">
                  <a:avLst/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12041" tIns="12041" rIns="12041" bIns="12041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altLang="zh-CN" sz="1707" baseline="30000" dirty="0">
                    <a:latin typeface="Times New Roman" pitchFamily="18" charset="0"/>
                    <a:ea typeface="楷体_GB2312" pitchFamily="49" charset="-122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baseline="30000" dirty="0">
                      <a:latin typeface="Times New Roman" pitchFamily="18" charset="0"/>
                      <a:ea typeface="楷体_GB2312" pitchFamily="49" charset="-122"/>
                    </a:rPr>
                    <a:t>WE  A  CS</a:t>
                  </a:r>
                  <a:endParaRPr lang="en-US" altLang="zh-CN" sz="1707" dirty="0">
                    <a:latin typeface="Times New Roman" pitchFamily="18" charset="0"/>
                    <a:ea typeface="楷体_GB2312" pitchFamily="49" charset="-122"/>
                  </a:endParaRP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16K</a:t>
                  </a:r>
                </a:p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707" dirty="0">
                      <a:latin typeface="Times New Roman" pitchFamily="18" charset="0"/>
                      <a:ea typeface="楷体_GB2312" pitchFamily="49" charset="-122"/>
                    </a:rPr>
                    <a:t>×8</a:t>
                  </a:r>
                </a:p>
              </p:txBody>
            </p:sp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A9C630E1-F485-48B7-A370-7F2F6B669A4F}"/>
                    </a:ext>
                  </a:extLst>
                </p:cNvPr>
                <p:cNvCxnSpPr/>
                <p:nvPr/>
              </p:nvCxnSpPr>
              <p:spPr>
                <a:xfrm>
                  <a:off x="6229430" y="4588281"/>
                  <a:ext cx="2059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4B2C1B2D-4C70-4A05-9AC3-066DDE44E9F1}"/>
                    </a:ext>
                  </a:extLst>
                </p:cNvPr>
                <p:cNvCxnSpPr/>
                <p:nvPr/>
              </p:nvCxnSpPr>
              <p:spPr>
                <a:xfrm>
                  <a:off x="8198756" y="4610049"/>
                  <a:ext cx="2059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B14F0D4B-8795-4FE4-814E-6F8F420A3FCE}"/>
                    </a:ext>
                  </a:extLst>
                </p:cNvPr>
                <p:cNvCxnSpPr/>
                <p:nvPr/>
              </p:nvCxnSpPr>
              <p:spPr>
                <a:xfrm>
                  <a:off x="5028744" y="4598328"/>
                  <a:ext cx="20597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>
                  <a:extLst>
                    <a:ext uri="{FF2B5EF4-FFF2-40B4-BE49-F238E27FC236}">
                      <a16:creationId xmlns:a16="http://schemas.microsoft.com/office/drawing/2014/main" id="{CA54C533-E01E-4546-876D-41DEE7647C80}"/>
                    </a:ext>
                  </a:extLst>
                </p:cNvPr>
                <p:cNvCxnSpPr/>
                <p:nvPr/>
              </p:nvCxnSpPr>
              <p:spPr>
                <a:xfrm>
                  <a:off x="3878297" y="4613398"/>
                  <a:ext cx="2059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Rectangle 18">
                <a:extLst>
                  <a:ext uri="{FF2B5EF4-FFF2-40B4-BE49-F238E27FC236}">
                    <a16:creationId xmlns:a16="http://schemas.microsoft.com/office/drawing/2014/main" id="{C8A63BAD-93D2-41C2-BBC4-68BFC71658C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81994" y="3100902"/>
                <a:ext cx="1187288" cy="4420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="1" dirty="0">
                    <a:solidFill>
                      <a:srgbClr val="FF0000"/>
                    </a:solidFill>
                    <a:latin typeface="Times New Roman" pitchFamily="18" charset="0"/>
                    <a:ea typeface="楷体_GB2312" pitchFamily="49" charset="-122"/>
                  </a:rPr>
                  <a:t>ramsel2</a:t>
                </a:r>
                <a:endParaRPr lang="en-US" altLang="zh-CN" sz="1707" b="1" dirty="0">
                  <a:solidFill>
                    <a:srgbClr val="FF00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205" name="文本框 204">
            <a:extLst>
              <a:ext uri="{FF2B5EF4-FFF2-40B4-BE49-F238E27FC236}">
                <a16:creationId xmlns:a16="http://schemas.microsoft.com/office/drawing/2014/main" id="{D051F753-9B22-4250-AF46-33A7F9C419DF}"/>
              </a:ext>
            </a:extLst>
          </p:cNvPr>
          <p:cNvSpPr txBox="1"/>
          <p:nvPr/>
        </p:nvSpPr>
        <p:spPr>
          <a:xfrm>
            <a:off x="647700" y="2944813"/>
            <a:ext cx="3402013" cy="1604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所需芯片数量：</a:t>
            </a:r>
            <a:endParaRPr lang="en-US" altLang="zh-CN" sz="2275" dirty="0"/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(128K-16k )* 8/ (16K*8)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= 7</a:t>
            </a:r>
          </a:p>
        </p:txBody>
      </p:sp>
      <p:sp>
        <p:nvSpPr>
          <p:cNvPr id="76" name="标题 1">
            <a:extLst>
              <a:ext uri="{FF2B5EF4-FFF2-40B4-BE49-F238E27FC236}">
                <a16:creationId xmlns:a16="http://schemas.microsoft.com/office/drawing/2014/main" id="{EFDEDEA5-B2EB-466B-9242-B0694AA45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49A38609-795B-4709-96A3-8E6DFB8A1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sp>
        <p:nvSpPr>
          <p:cNvPr id="59395" name="文本框 95">
            <a:extLst>
              <a:ext uri="{FF2B5EF4-FFF2-40B4-BE49-F238E27FC236}">
                <a16:creationId xmlns:a16="http://schemas.microsoft.com/office/drawing/2014/main" id="{EA9E4136-7831-4BC5-BACC-C825E672C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6" y="1339999"/>
            <a:ext cx="71516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dirty="0"/>
              <a:t>例</a:t>
            </a:r>
            <a:r>
              <a:rPr lang="en-US" altLang="zh-CN" sz="2400" dirty="0"/>
              <a:t>4</a:t>
            </a:r>
            <a:r>
              <a:rPr lang="zh-CN" altLang="en-US" sz="2400" dirty="0"/>
              <a:t> 用</a:t>
            </a:r>
            <a:r>
              <a:rPr lang="en-US" altLang="zh-CN" sz="2400" dirty="0"/>
              <a:t>16K</a:t>
            </a:r>
            <a:r>
              <a:rPr lang="en-US" altLang="zh-CN" sz="2400" dirty="0">
                <a:sym typeface="Symbol" panose="05050102010706020507" pitchFamily="18" charset="2"/>
              </a:rPr>
              <a:t> 8 </a:t>
            </a:r>
            <a:r>
              <a:rPr lang="zh-CN" altLang="en-US" sz="2400" dirty="0">
                <a:sym typeface="Symbol" panose="05050102010706020507" pitchFamily="18" charset="2"/>
              </a:rPr>
              <a:t>的存储芯片构建</a:t>
            </a:r>
            <a:r>
              <a:rPr lang="en-US" altLang="zh-CN" sz="2400" dirty="0"/>
              <a:t>128K</a:t>
            </a:r>
            <a:r>
              <a:rPr lang="en-US" altLang="zh-CN" sz="2400" dirty="0">
                <a:sym typeface="Symbol" panose="05050102010706020507" pitchFamily="18" charset="2"/>
              </a:rPr>
              <a:t> 32</a:t>
            </a:r>
            <a:r>
              <a:rPr lang="zh-CN" altLang="en-US" sz="2400" dirty="0">
                <a:sym typeface="Symbol" panose="05050102010706020507" pitchFamily="18" charset="2"/>
              </a:rPr>
              <a:t>的存储器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endParaRPr lang="zh-CN" altLang="en-US" sz="2400" dirty="0"/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E86274BC-18AA-46D0-AD0A-B0518BEF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  <a:r>
              <a:rPr lang="en-US" altLang="zh-CN" dirty="0"/>
              <a:t>——</a:t>
            </a:r>
            <a:r>
              <a:rPr lang="zh-CN" altLang="en-US" dirty="0"/>
              <a:t>举例</a:t>
            </a:r>
          </a:p>
        </p:txBody>
      </p:sp>
      <p:sp>
        <p:nvSpPr>
          <p:cNvPr id="83" name="Text Box 4">
            <a:extLst>
              <a:ext uri="{FF2B5EF4-FFF2-40B4-BE49-F238E27FC236}">
                <a16:creationId xmlns:a16="http://schemas.microsoft.com/office/drawing/2014/main" id="{3314B5EE-459C-4C76-83A7-AB85D2223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1833563"/>
            <a:ext cx="47466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解：已有芯片</a:t>
            </a:r>
            <a:r>
              <a:rPr kumimoji="1" lang="en-US" altLang="zh-CN" b="1" dirty="0">
                <a:solidFill>
                  <a:srgbClr val="00FF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(16K×8b)</a:t>
            </a:r>
            <a:r>
              <a:rPr kumimoji="1" lang="zh-CN" altLang="en-US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数量</a:t>
            </a:r>
          </a:p>
        </p:txBody>
      </p:sp>
      <p:sp>
        <p:nvSpPr>
          <p:cNvPr id="84" name="Text Box 5">
            <a:extLst>
              <a:ext uri="{FF2B5EF4-FFF2-40B4-BE49-F238E27FC236}">
                <a16:creationId xmlns:a16="http://schemas.microsoft.com/office/drawing/2014/main" id="{D7C6BF5F-A76D-4DEC-85EB-7204DCF8E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814" y="2409113"/>
            <a:ext cx="6727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 可以先扩展</a:t>
            </a:r>
            <a:r>
              <a:rPr kumimoji="1"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位数</a:t>
            </a: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，再扩展</a:t>
            </a:r>
            <a:r>
              <a:rPr kumimoji="1" lang="zh-CN" altLang="en-US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地址空间</a:t>
            </a:r>
          </a:p>
        </p:txBody>
      </p:sp>
      <p:sp>
        <p:nvSpPr>
          <p:cNvPr id="92" name="Text Box 6">
            <a:extLst>
              <a:ext uri="{FF2B5EF4-FFF2-40B4-BE49-F238E27FC236}">
                <a16:creationId xmlns:a16="http://schemas.microsoft.com/office/drawing/2014/main" id="{F8E96CF6-200B-4CFE-BC1A-1FD0D5692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8" y="3022600"/>
            <a:ext cx="2252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片</a:t>
            </a: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16K×</a:t>
            </a:r>
            <a:r>
              <a:rPr kumimoji="1" lang="en-US" altLang="zh-CN" b="1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kumimoji="1" lang="en-US" altLang="zh-CN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97" name="Line 7">
            <a:extLst>
              <a:ext uri="{FF2B5EF4-FFF2-40B4-BE49-F238E27FC236}">
                <a16:creationId xmlns:a16="http://schemas.microsoft.com/office/drawing/2014/main" id="{E2FABB07-41DD-4ED1-A6B0-9B8357509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9563" y="3289300"/>
            <a:ext cx="609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Text Box 8">
            <a:extLst>
              <a:ext uri="{FF2B5EF4-FFF2-40B4-BE49-F238E27FC236}">
                <a16:creationId xmlns:a16="http://schemas.microsoft.com/office/drawing/2014/main" id="{73EBEE01-72E5-4C73-8E7A-511526116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163" y="3022600"/>
            <a:ext cx="152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16K×</a:t>
            </a:r>
            <a:r>
              <a:rPr kumimoji="1" lang="en-US" altLang="zh-CN" b="1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32</a:t>
            </a:r>
            <a:r>
              <a:rPr kumimoji="1" lang="en-US" altLang="zh-CN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99" name="Text Box 9">
            <a:extLst>
              <a:ext uri="{FF2B5EF4-FFF2-40B4-BE49-F238E27FC236}">
                <a16:creationId xmlns:a16="http://schemas.microsoft.com/office/drawing/2014/main" id="{1DBDCC0F-E48D-4690-8748-284D7711C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8" y="4987925"/>
            <a:ext cx="21018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组</a:t>
            </a:r>
            <a:r>
              <a:rPr kumimoji="1" lang="en-US" altLang="zh-CN" b="1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16K</a:t>
            </a: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×32</a:t>
            </a:r>
            <a:r>
              <a:rPr kumimoji="1" lang="en-US" altLang="zh-CN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00" name="Line 10">
            <a:extLst>
              <a:ext uri="{FF2B5EF4-FFF2-40B4-BE49-F238E27FC236}">
                <a16:creationId xmlns:a16="http://schemas.microsoft.com/office/drawing/2014/main" id="{0FDB98AC-E3B0-4B8B-936A-587A624CF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5763" y="5281613"/>
            <a:ext cx="609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Text Box 11">
            <a:extLst>
              <a:ext uri="{FF2B5EF4-FFF2-40B4-BE49-F238E27FC236}">
                <a16:creationId xmlns:a16="http://schemas.microsoft.com/office/drawing/2014/main" id="{D8234003-B3B6-4927-B547-D7B39290A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5363" y="4987925"/>
            <a:ext cx="1722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128K</a:t>
            </a: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×32</a:t>
            </a:r>
            <a:r>
              <a:rPr kumimoji="1" lang="en-US" altLang="zh-CN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10" name="Text Box 15">
            <a:extLst>
              <a:ext uri="{FF2B5EF4-FFF2-40B4-BE49-F238E27FC236}">
                <a16:creationId xmlns:a16="http://schemas.microsoft.com/office/drawing/2014/main" id="{84038721-0D97-492E-9688-07DBCCA7E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8245" y="3981208"/>
            <a:ext cx="2506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solidFill>
                  <a:srgbClr val="D60093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32</a:t>
            </a:r>
            <a:r>
              <a:rPr kumimoji="1" lang="zh-CN" altLang="en-US" b="1" dirty="0">
                <a:solidFill>
                  <a:srgbClr val="D60093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片</a:t>
            </a:r>
            <a:r>
              <a:rPr kumimoji="1" lang="en-US" altLang="zh-CN" b="1" dirty="0">
                <a:solidFill>
                  <a:srgbClr val="00FF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(16K×8b)</a:t>
            </a:r>
            <a:r>
              <a:rPr kumimoji="1" lang="zh-CN" altLang="en-US" b="1" dirty="0">
                <a:solidFill>
                  <a:srgbClr val="00FF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48564D35-8BDC-4240-8A91-73EAB9661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1828800"/>
            <a:ext cx="32544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solidFill>
                  <a:srgbClr val="D60093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b="1" dirty="0">
                <a:solidFill>
                  <a:srgbClr val="D60093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总容量</a:t>
            </a:r>
            <a:r>
              <a:rPr kumimoji="1" lang="en-US" altLang="zh-CN" b="1" dirty="0">
                <a:solidFill>
                  <a:srgbClr val="D60093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:128K×32b)</a:t>
            </a:r>
            <a:endParaRPr kumimoji="1" lang="zh-CN" altLang="en-US" dirty="0">
              <a:solidFill>
                <a:srgbClr val="D60093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143" name="AutoShape 55">
            <a:extLst>
              <a:ext uri="{FF2B5EF4-FFF2-40B4-BE49-F238E27FC236}">
                <a16:creationId xmlns:a16="http://schemas.microsoft.com/office/drawing/2014/main" id="{9BC89D6C-E0A6-4D2B-B9EE-7F75F2AC365E}"/>
              </a:ext>
            </a:extLst>
          </p:cNvPr>
          <p:cNvSpPr>
            <a:spLocks/>
          </p:cNvSpPr>
          <p:nvPr/>
        </p:nvSpPr>
        <p:spPr bwMode="auto">
          <a:xfrm>
            <a:off x="9126539" y="3211513"/>
            <a:ext cx="165100" cy="2127250"/>
          </a:xfrm>
          <a:prstGeom prst="rightBrace">
            <a:avLst>
              <a:gd name="adj1" fmla="val 106814"/>
              <a:gd name="adj2" fmla="val 50000"/>
            </a:avLst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zh-CN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0792A64-3099-4DF1-9FC1-F7CF70B9BE6A}"/>
              </a:ext>
            </a:extLst>
          </p:cNvPr>
          <p:cNvGrpSpPr>
            <a:grpSpLocks/>
          </p:cNvGrpSpPr>
          <p:nvPr/>
        </p:nvGrpSpPr>
        <p:grpSpPr bwMode="auto">
          <a:xfrm>
            <a:off x="1009650" y="3106738"/>
            <a:ext cx="3644900" cy="360362"/>
            <a:chOff x="2209279" y="2401961"/>
            <a:chExt cx="3645522" cy="360040"/>
          </a:xfrm>
        </p:grpSpPr>
        <p:grpSp>
          <p:nvGrpSpPr>
            <p:cNvPr id="120" name="组合 28">
              <a:extLst>
                <a:ext uri="{FF2B5EF4-FFF2-40B4-BE49-F238E27FC236}">
                  <a16:creationId xmlns:a16="http://schemas.microsoft.com/office/drawing/2014/main" id="{6C85E7B4-A84C-48CA-A627-6E1D2A00888A}"/>
                </a:ext>
              </a:extLst>
            </p:cNvPr>
            <p:cNvGrpSpPr/>
            <p:nvPr/>
          </p:nvGrpSpPr>
          <p:grpSpPr>
            <a:xfrm>
              <a:off x="4019105" y="2401961"/>
              <a:ext cx="1835696" cy="360040"/>
              <a:chOff x="7020272" y="1916832"/>
              <a:chExt cx="1835696" cy="360040"/>
            </a:xfrm>
            <a:solidFill>
              <a:srgbClr val="FFC000"/>
            </a:solidFill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7310DDD-8B2F-4BDB-ADCE-06EA31C54D03}"/>
                  </a:ext>
                </a:extLst>
              </p:cNvPr>
              <p:cNvSpPr/>
              <p:nvPr/>
            </p:nvSpPr>
            <p:spPr bwMode="auto">
              <a:xfrm>
                <a:off x="7020272" y="1916832"/>
                <a:ext cx="914400" cy="360040"/>
              </a:xfrm>
              <a:prstGeom prst="rect">
                <a:avLst/>
              </a:prstGeom>
              <a:grp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latin typeface="Calibri" pitchFamily="34" charset="0"/>
                    <a:ea typeface="+mn-ea"/>
                    <a:cs typeface="Calibri" pitchFamily="34" charset="0"/>
                  </a:rPr>
                  <a:t>16K</a:t>
                </a:r>
                <a:r>
                  <a:rPr lang="en-US" altLang="zh-CN" sz="2000" b="1" dirty="0">
                    <a:latin typeface="Calibri" pitchFamily="34" charset="0"/>
                    <a:ea typeface="黑体" pitchFamily="2" charset="-122"/>
                    <a:cs typeface="Calibri" pitchFamily="34" charset="0"/>
                  </a:rPr>
                  <a:t>×8</a:t>
                </a:r>
                <a:endParaRPr lang="zh-CN" altLang="en-US" sz="2000" b="1" dirty="0"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76890F08-9339-41EC-B9B0-18DE5C355F00}"/>
                  </a:ext>
                </a:extLst>
              </p:cNvPr>
              <p:cNvSpPr/>
              <p:nvPr/>
            </p:nvSpPr>
            <p:spPr bwMode="auto">
              <a:xfrm>
                <a:off x="7941568" y="1916832"/>
                <a:ext cx="914400" cy="360040"/>
              </a:xfrm>
              <a:prstGeom prst="rect">
                <a:avLst/>
              </a:prstGeom>
              <a:grp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latin typeface="Calibri" pitchFamily="34" charset="0"/>
                    <a:ea typeface="+mn-ea"/>
                    <a:cs typeface="Calibri" pitchFamily="34" charset="0"/>
                  </a:rPr>
                  <a:t>16K</a:t>
                </a:r>
                <a:r>
                  <a:rPr lang="en-US" altLang="zh-CN" sz="2000" b="1" dirty="0">
                    <a:latin typeface="Calibri" pitchFamily="34" charset="0"/>
                    <a:ea typeface="黑体" pitchFamily="2" charset="-122"/>
                    <a:cs typeface="Calibri" pitchFamily="34" charset="0"/>
                  </a:rPr>
                  <a:t>×8</a:t>
                </a:r>
                <a:endParaRPr lang="zh-CN" altLang="en-US" sz="2000" b="1" dirty="0"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</p:grpSp>
        <p:grpSp>
          <p:nvGrpSpPr>
            <p:cNvPr id="144" name="组合 28">
              <a:extLst>
                <a:ext uri="{FF2B5EF4-FFF2-40B4-BE49-F238E27FC236}">
                  <a16:creationId xmlns:a16="http://schemas.microsoft.com/office/drawing/2014/main" id="{1FF47A20-5454-4A67-8F82-1254AF447F76}"/>
                </a:ext>
              </a:extLst>
            </p:cNvPr>
            <p:cNvGrpSpPr/>
            <p:nvPr/>
          </p:nvGrpSpPr>
          <p:grpSpPr>
            <a:xfrm>
              <a:off x="2209279" y="2401961"/>
              <a:ext cx="1835696" cy="360040"/>
              <a:chOff x="7020272" y="1916832"/>
              <a:chExt cx="1835696" cy="360040"/>
            </a:xfrm>
            <a:solidFill>
              <a:srgbClr val="FFC000"/>
            </a:solidFill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E98C51BD-AB6A-41ED-A580-D7C1F630E44F}"/>
                  </a:ext>
                </a:extLst>
              </p:cNvPr>
              <p:cNvSpPr/>
              <p:nvPr/>
            </p:nvSpPr>
            <p:spPr bwMode="auto">
              <a:xfrm>
                <a:off x="7020272" y="1916832"/>
                <a:ext cx="914400" cy="360040"/>
              </a:xfrm>
              <a:prstGeom prst="rect">
                <a:avLst/>
              </a:prstGeom>
              <a:grp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latin typeface="Calibri" pitchFamily="34" charset="0"/>
                    <a:ea typeface="+mn-ea"/>
                    <a:cs typeface="Calibri" pitchFamily="34" charset="0"/>
                  </a:rPr>
                  <a:t>16K</a:t>
                </a:r>
                <a:r>
                  <a:rPr lang="en-US" altLang="zh-CN" sz="2000" b="1" dirty="0">
                    <a:latin typeface="Calibri" pitchFamily="34" charset="0"/>
                    <a:ea typeface="黑体" pitchFamily="2" charset="-122"/>
                    <a:cs typeface="Calibri" pitchFamily="34" charset="0"/>
                  </a:rPr>
                  <a:t>×8</a:t>
                </a:r>
                <a:endParaRPr lang="zh-CN" altLang="en-US" sz="2000" b="1" dirty="0"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DBED254B-B466-4ECD-8BDA-999C210A80E1}"/>
                  </a:ext>
                </a:extLst>
              </p:cNvPr>
              <p:cNvSpPr/>
              <p:nvPr/>
            </p:nvSpPr>
            <p:spPr bwMode="auto">
              <a:xfrm>
                <a:off x="7941568" y="1916832"/>
                <a:ext cx="914400" cy="360040"/>
              </a:xfrm>
              <a:prstGeom prst="rect">
                <a:avLst/>
              </a:prstGeom>
              <a:grp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latin typeface="Calibri" pitchFamily="34" charset="0"/>
                    <a:ea typeface="+mn-ea"/>
                    <a:cs typeface="Calibri" pitchFamily="34" charset="0"/>
                  </a:rPr>
                  <a:t>16K</a:t>
                </a:r>
                <a:r>
                  <a:rPr lang="en-US" altLang="zh-CN" sz="2000" b="1" dirty="0">
                    <a:latin typeface="Calibri" pitchFamily="34" charset="0"/>
                    <a:ea typeface="黑体" pitchFamily="2" charset="-122"/>
                    <a:cs typeface="Calibri" pitchFamily="34" charset="0"/>
                  </a:rPr>
                  <a:t>×8</a:t>
                </a:r>
                <a:endParaRPr lang="zh-CN" altLang="en-US" sz="2000" b="1" dirty="0"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B026C06-6F03-47F5-9621-68C851B507CB}"/>
              </a:ext>
            </a:extLst>
          </p:cNvPr>
          <p:cNvGrpSpPr/>
          <p:nvPr/>
        </p:nvGrpSpPr>
        <p:grpSpPr>
          <a:xfrm>
            <a:off x="1009650" y="3621088"/>
            <a:ext cx="3644900" cy="2531901"/>
            <a:chOff x="2209800" y="2763838"/>
            <a:chExt cx="3644900" cy="253190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0E15CCE-1314-4C48-AEF5-CE9AA0F807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800" y="2763838"/>
              <a:ext cx="3644900" cy="1446212"/>
              <a:chOff x="2209279" y="2763911"/>
              <a:chExt cx="3645522" cy="1445890"/>
            </a:xfrm>
          </p:grpSpPr>
          <p:grpSp>
            <p:nvGrpSpPr>
              <p:cNvPr id="59421" name="组合 149">
                <a:extLst>
                  <a:ext uri="{FF2B5EF4-FFF2-40B4-BE49-F238E27FC236}">
                    <a16:creationId xmlns:a16="http://schemas.microsoft.com/office/drawing/2014/main" id="{9258137A-A78D-4624-A151-82EDD1C6FC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9279" y="2763911"/>
                <a:ext cx="3645522" cy="360040"/>
                <a:chOff x="2209279" y="2401961"/>
                <a:chExt cx="3645522" cy="360040"/>
              </a:xfrm>
            </p:grpSpPr>
            <p:grpSp>
              <p:nvGrpSpPr>
                <p:cNvPr id="151" name="组合 28">
                  <a:extLst>
                    <a:ext uri="{FF2B5EF4-FFF2-40B4-BE49-F238E27FC236}">
                      <a16:creationId xmlns:a16="http://schemas.microsoft.com/office/drawing/2014/main" id="{159D24CF-A0B9-454A-83B2-FD05DA974D4D}"/>
                    </a:ext>
                  </a:extLst>
                </p:cNvPr>
                <p:cNvGrpSpPr/>
                <p:nvPr/>
              </p:nvGrpSpPr>
              <p:grpSpPr>
                <a:xfrm>
                  <a:off x="4019105" y="2401961"/>
                  <a:ext cx="1835696" cy="360040"/>
                  <a:chOff x="7020272" y="1916832"/>
                  <a:chExt cx="1835696" cy="360040"/>
                </a:xfrm>
                <a:solidFill>
                  <a:srgbClr val="FFC000"/>
                </a:solidFill>
              </p:grpSpPr>
              <p:sp>
                <p:nvSpPr>
                  <p:cNvPr id="155" name="矩形 154">
                    <a:extLst>
                      <a:ext uri="{FF2B5EF4-FFF2-40B4-BE49-F238E27FC236}">
                        <a16:creationId xmlns:a16="http://schemas.microsoft.com/office/drawing/2014/main" id="{50746CB0-205E-4ED2-9430-919CC04C22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20272" y="1916832"/>
                    <a:ext cx="914400" cy="360040"/>
                  </a:xfrm>
                  <a:prstGeom prst="rect">
                    <a:avLst/>
                  </a:prstGeom>
                  <a:grpFill/>
                  <a:ln w="19050" cap="sq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2000" b="1" dirty="0">
                        <a:latin typeface="Calibri" pitchFamily="34" charset="0"/>
                        <a:ea typeface="+mn-ea"/>
                        <a:cs typeface="Calibri" pitchFamily="34" charset="0"/>
                      </a:rPr>
                      <a:t>16K</a:t>
                    </a:r>
                    <a:r>
                      <a:rPr lang="en-US" altLang="zh-CN" sz="2000" b="1" dirty="0">
                        <a:latin typeface="Calibri" pitchFamily="34" charset="0"/>
                        <a:ea typeface="黑体" pitchFamily="2" charset="-122"/>
                        <a:cs typeface="Calibri" pitchFamily="34" charset="0"/>
                      </a:rPr>
                      <a:t>×8</a:t>
                    </a:r>
                    <a:endParaRPr lang="zh-CN" altLang="en-US" sz="2000" b="1" dirty="0">
                      <a:latin typeface="Calibri" pitchFamily="34" charset="0"/>
                      <a:ea typeface="+mn-ea"/>
                      <a:cs typeface="Calibri" pitchFamily="34" charset="0"/>
                    </a:endParaRPr>
                  </a:p>
                </p:txBody>
              </p:sp>
              <p:sp>
                <p:nvSpPr>
                  <p:cNvPr id="156" name="矩形 155">
                    <a:extLst>
                      <a:ext uri="{FF2B5EF4-FFF2-40B4-BE49-F238E27FC236}">
                        <a16:creationId xmlns:a16="http://schemas.microsoft.com/office/drawing/2014/main" id="{148237F9-1F0E-4B9A-BCE0-BFF4E2A7A7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1568" y="1916832"/>
                    <a:ext cx="914400" cy="360040"/>
                  </a:xfrm>
                  <a:prstGeom prst="rect">
                    <a:avLst/>
                  </a:prstGeom>
                  <a:grpFill/>
                  <a:ln w="19050" cap="sq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2000" b="1" dirty="0">
                        <a:latin typeface="Calibri" pitchFamily="34" charset="0"/>
                        <a:ea typeface="+mn-ea"/>
                        <a:cs typeface="Calibri" pitchFamily="34" charset="0"/>
                      </a:rPr>
                      <a:t>16K</a:t>
                    </a:r>
                    <a:r>
                      <a:rPr lang="en-US" altLang="zh-CN" sz="2000" b="1" dirty="0">
                        <a:latin typeface="Calibri" pitchFamily="34" charset="0"/>
                        <a:ea typeface="黑体" pitchFamily="2" charset="-122"/>
                        <a:cs typeface="Calibri" pitchFamily="34" charset="0"/>
                      </a:rPr>
                      <a:t>×8</a:t>
                    </a:r>
                    <a:endParaRPr lang="zh-CN" altLang="en-US" sz="2000" b="1" dirty="0">
                      <a:latin typeface="Calibri" pitchFamily="34" charset="0"/>
                      <a:ea typeface="+mn-ea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152" name="组合 28">
                  <a:extLst>
                    <a:ext uri="{FF2B5EF4-FFF2-40B4-BE49-F238E27FC236}">
                      <a16:creationId xmlns:a16="http://schemas.microsoft.com/office/drawing/2014/main" id="{8FB14DE9-B10C-46B7-B77E-685080FF5779}"/>
                    </a:ext>
                  </a:extLst>
                </p:cNvPr>
                <p:cNvGrpSpPr/>
                <p:nvPr/>
              </p:nvGrpSpPr>
              <p:grpSpPr>
                <a:xfrm>
                  <a:off x="2209279" y="2401961"/>
                  <a:ext cx="1835696" cy="360040"/>
                  <a:chOff x="7020272" y="1916832"/>
                  <a:chExt cx="1835696" cy="360040"/>
                </a:xfrm>
                <a:solidFill>
                  <a:srgbClr val="FFC000"/>
                </a:solidFill>
              </p:grpSpPr>
              <p:sp>
                <p:nvSpPr>
                  <p:cNvPr id="153" name="矩形 152">
                    <a:extLst>
                      <a:ext uri="{FF2B5EF4-FFF2-40B4-BE49-F238E27FC236}">
                        <a16:creationId xmlns:a16="http://schemas.microsoft.com/office/drawing/2014/main" id="{24689168-8BA3-457A-B092-872CF9F563A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20272" y="1916832"/>
                    <a:ext cx="914400" cy="360040"/>
                  </a:xfrm>
                  <a:prstGeom prst="rect">
                    <a:avLst/>
                  </a:prstGeom>
                  <a:grpFill/>
                  <a:ln w="19050" cap="sq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2000" b="1" dirty="0">
                        <a:latin typeface="Calibri" pitchFamily="34" charset="0"/>
                        <a:ea typeface="+mn-ea"/>
                        <a:cs typeface="Calibri" pitchFamily="34" charset="0"/>
                      </a:rPr>
                      <a:t>16K</a:t>
                    </a:r>
                    <a:r>
                      <a:rPr lang="en-US" altLang="zh-CN" sz="2000" b="1" dirty="0">
                        <a:latin typeface="Calibri" pitchFamily="34" charset="0"/>
                        <a:ea typeface="黑体" pitchFamily="2" charset="-122"/>
                        <a:cs typeface="Calibri" pitchFamily="34" charset="0"/>
                      </a:rPr>
                      <a:t>×8</a:t>
                    </a:r>
                    <a:endParaRPr lang="zh-CN" altLang="en-US" sz="2000" b="1" dirty="0">
                      <a:latin typeface="Calibri" pitchFamily="34" charset="0"/>
                      <a:ea typeface="+mn-ea"/>
                      <a:cs typeface="Calibri" pitchFamily="34" charset="0"/>
                    </a:endParaRPr>
                  </a:p>
                </p:txBody>
              </p:sp>
              <p:sp>
                <p:nvSpPr>
                  <p:cNvPr id="154" name="矩形 153">
                    <a:extLst>
                      <a:ext uri="{FF2B5EF4-FFF2-40B4-BE49-F238E27FC236}">
                        <a16:creationId xmlns:a16="http://schemas.microsoft.com/office/drawing/2014/main" id="{29943B45-3531-4AD8-9206-F7B8278FEF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1568" y="1916832"/>
                    <a:ext cx="914400" cy="360040"/>
                  </a:xfrm>
                  <a:prstGeom prst="rect">
                    <a:avLst/>
                  </a:prstGeom>
                  <a:grpFill/>
                  <a:ln w="19050" cap="sq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2000" b="1" dirty="0">
                        <a:latin typeface="Calibri" pitchFamily="34" charset="0"/>
                        <a:ea typeface="+mn-ea"/>
                        <a:cs typeface="Calibri" pitchFamily="34" charset="0"/>
                      </a:rPr>
                      <a:t>16K</a:t>
                    </a:r>
                    <a:r>
                      <a:rPr lang="en-US" altLang="zh-CN" sz="2000" b="1" dirty="0">
                        <a:latin typeface="Calibri" pitchFamily="34" charset="0"/>
                        <a:ea typeface="黑体" pitchFamily="2" charset="-122"/>
                        <a:cs typeface="Calibri" pitchFamily="34" charset="0"/>
                      </a:rPr>
                      <a:t>×8</a:t>
                    </a:r>
                    <a:endParaRPr lang="zh-CN" altLang="en-US" sz="2000" b="1" dirty="0">
                      <a:latin typeface="Calibri" pitchFamily="34" charset="0"/>
                      <a:ea typeface="+mn-ea"/>
                      <a:cs typeface="Calibri" pitchFamily="34" charset="0"/>
                    </a:endParaRPr>
                  </a:p>
                </p:txBody>
              </p:sp>
            </p:grpSp>
          </p:grpSp>
          <p:grpSp>
            <p:nvGrpSpPr>
              <p:cNvPr id="59422" name="组合 9">
                <a:extLst>
                  <a:ext uri="{FF2B5EF4-FFF2-40B4-BE49-F238E27FC236}">
                    <a16:creationId xmlns:a16="http://schemas.microsoft.com/office/drawing/2014/main" id="{F0BEF4F0-B8EA-4211-A9E7-DF38BB55D1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9279" y="3125861"/>
                <a:ext cx="3645522" cy="1083940"/>
                <a:chOff x="2209279" y="3125861"/>
                <a:chExt cx="3645522" cy="1083940"/>
              </a:xfrm>
            </p:grpSpPr>
            <p:grpSp>
              <p:nvGrpSpPr>
                <p:cNvPr id="59423" name="组合 156">
                  <a:extLst>
                    <a:ext uri="{FF2B5EF4-FFF2-40B4-BE49-F238E27FC236}">
                      <a16:creationId xmlns:a16="http://schemas.microsoft.com/office/drawing/2014/main" id="{12E04C9D-E97C-46AB-909F-B7D93148FA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9279" y="3125861"/>
                  <a:ext cx="3645522" cy="360040"/>
                  <a:chOff x="2209279" y="2401961"/>
                  <a:chExt cx="3645522" cy="360040"/>
                </a:xfrm>
              </p:grpSpPr>
              <p:grpSp>
                <p:nvGrpSpPr>
                  <p:cNvPr id="158" name="组合 28">
                    <a:extLst>
                      <a:ext uri="{FF2B5EF4-FFF2-40B4-BE49-F238E27FC236}">
                        <a16:creationId xmlns:a16="http://schemas.microsoft.com/office/drawing/2014/main" id="{6F7452A1-A4BF-4A3A-AB1F-22D4F217BF90}"/>
                      </a:ext>
                    </a:extLst>
                  </p:cNvPr>
                  <p:cNvGrpSpPr/>
                  <p:nvPr/>
                </p:nvGrpSpPr>
                <p:grpSpPr>
                  <a:xfrm>
                    <a:off x="4019105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62" name="矩形 161">
                      <a:extLst>
                        <a:ext uri="{FF2B5EF4-FFF2-40B4-BE49-F238E27FC236}">
                          <a16:creationId xmlns:a16="http://schemas.microsoft.com/office/drawing/2014/main" id="{7A6D6ADE-60F3-43E9-8116-6DBB533F1D5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63" name="矩形 162">
                      <a:extLst>
                        <a:ext uri="{FF2B5EF4-FFF2-40B4-BE49-F238E27FC236}">
                          <a16:creationId xmlns:a16="http://schemas.microsoft.com/office/drawing/2014/main" id="{6B09A2D0-A14F-4B8C-A9DB-308229BC504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  <p:grpSp>
                <p:nvGrpSpPr>
                  <p:cNvPr id="159" name="组合 28">
                    <a:extLst>
                      <a:ext uri="{FF2B5EF4-FFF2-40B4-BE49-F238E27FC236}">
                        <a16:creationId xmlns:a16="http://schemas.microsoft.com/office/drawing/2014/main" id="{73C87474-0F9F-400E-B358-6A7EE9AF5F16}"/>
                      </a:ext>
                    </a:extLst>
                  </p:cNvPr>
                  <p:cNvGrpSpPr/>
                  <p:nvPr/>
                </p:nvGrpSpPr>
                <p:grpSpPr>
                  <a:xfrm>
                    <a:off x="2209279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60" name="矩形 159">
                      <a:extLst>
                        <a:ext uri="{FF2B5EF4-FFF2-40B4-BE49-F238E27FC236}">
                          <a16:creationId xmlns:a16="http://schemas.microsoft.com/office/drawing/2014/main" id="{AA4A03BC-3E31-4955-862D-1AFA8C72906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61" name="矩形 160">
                      <a:extLst>
                        <a:ext uri="{FF2B5EF4-FFF2-40B4-BE49-F238E27FC236}">
                          <a16:creationId xmlns:a16="http://schemas.microsoft.com/office/drawing/2014/main" id="{CCC99291-1E4E-4146-98C3-636C99DF28F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59424" name="组合 163">
                  <a:extLst>
                    <a:ext uri="{FF2B5EF4-FFF2-40B4-BE49-F238E27FC236}">
                      <a16:creationId xmlns:a16="http://schemas.microsoft.com/office/drawing/2014/main" id="{B05D8AE9-A64C-4D33-BD60-763A371579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9279" y="3487811"/>
                  <a:ext cx="3645522" cy="360040"/>
                  <a:chOff x="2209279" y="2401961"/>
                  <a:chExt cx="3645522" cy="360040"/>
                </a:xfrm>
              </p:grpSpPr>
              <p:grpSp>
                <p:nvGrpSpPr>
                  <p:cNvPr id="165" name="组合 28">
                    <a:extLst>
                      <a:ext uri="{FF2B5EF4-FFF2-40B4-BE49-F238E27FC236}">
                        <a16:creationId xmlns:a16="http://schemas.microsoft.com/office/drawing/2014/main" id="{7F87F975-D0FE-45E4-A25A-764E6F0C48EE}"/>
                      </a:ext>
                    </a:extLst>
                  </p:cNvPr>
                  <p:cNvGrpSpPr/>
                  <p:nvPr/>
                </p:nvGrpSpPr>
                <p:grpSpPr>
                  <a:xfrm>
                    <a:off x="4019105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69" name="矩形 168">
                      <a:extLst>
                        <a:ext uri="{FF2B5EF4-FFF2-40B4-BE49-F238E27FC236}">
                          <a16:creationId xmlns:a16="http://schemas.microsoft.com/office/drawing/2014/main" id="{5A2052D3-8C07-47BD-B771-C026D30E4B4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70" name="矩形 169">
                      <a:extLst>
                        <a:ext uri="{FF2B5EF4-FFF2-40B4-BE49-F238E27FC236}">
                          <a16:creationId xmlns:a16="http://schemas.microsoft.com/office/drawing/2014/main" id="{66854A75-0F7D-44E7-A5CC-B3DC56C7146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  <p:grpSp>
                <p:nvGrpSpPr>
                  <p:cNvPr id="166" name="组合 28">
                    <a:extLst>
                      <a:ext uri="{FF2B5EF4-FFF2-40B4-BE49-F238E27FC236}">
                        <a16:creationId xmlns:a16="http://schemas.microsoft.com/office/drawing/2014/main" id="{8B5C8882-7905-47E4-BEAC-D0407DB7846D}"/>
                      </a:ext>
                    </a:extLst>
                  </p:cNvPr>
                  <p:cNvGrpSpPr/>
                  <p:nvPr/>
                </p:nvGrpSpPr>
                <p:grpSpPr>
                  <a:xfrm>
                    <a:off x="2209279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67" name="矩形 166">
                      <a:extLst>
                        <a:ext uri="{FF2B5EF4-FFF2-40B4-BE49-F238E27FC236}">
                          <a16:creationId xmlns:a16="http://schemas.microsoft.com/office/drawing/2014/main" id="{EACF0035-A30F-4DFD-A988-B5C3CB52744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68" name="矩形 167">
                      <a:extLst>
                        <a:ext uri="{FF2B5EF4-FFF2-40B4-BE49-F238E27FC236}">
                          <a16:creationId xmlns:a16="http://schemas.microsoft.com/office/drawing/2014/main" id="{813B5519-6A8D-41E6-AEFE-363A597D756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59425" name="组合 170">
                  <a:extLst>
                    <a:ext uri="{FF2B5EF4-FFF2-40B4-BE49-F238E27FC236}">
                      <a16:creationId xmlns:a16="http://schemas.microsoft.com/office/drawing/2014/main" id="{80A2F9BB-08C6-47DD-BEBF-2AE02A4ACA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9279" y="3849761"/>
                  <a:ext cx="3645522" cy="360040"/>
                  <a:chOff x="2209279" y="2401961"/>
                  <a:chExt cx="3645522" cy="360040"/>
                </a:xfrm>
              </p:grpSpPr>
              <p:grpSp>
                <p:nvGrpSpPr>
                  <p:cNvPr id="172" name="组合 28">
                    <a:extLst>
                      <a:ext uri="{FF2B5EF4-FFF2-40B4-BE49-F238E27FC236}">
                        <a16:creationId xmlns:a16="http://schemas.microsoft.com/office/drawing/2014/main" id="{71370CBB-E11D-4B23-B5D2-384CB9AD159A}"/>
                      </a:ext>
                    </a:extLst>
                  </p:cNvPr>
                  <p:cNvGrpSpPr/>
                  <p:nvPr/>
                </p:nvGrpSpPr>
                <p:grpSpPr>
                  <a:xfrm>
                    <a:off x="4019105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76" name="矩形 175">
                      <a:extLst>
                        <a:ext uri="{FF2B5EF4-FFF2-40B4-BE49-F238E27FC236}">
                          <a16:creationId xmlns:a16="http://schemas.microsoft.com/office/drawing/2014/main" id="{F83D462A-D45D-4682-8291-95CA5F96DBD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77" name="矩形 176">
                      <a:extLst>
                        <a:ext uri="{FF2B5EF4-FFF2-40B4-BE49-F238E27FC236}">
                          <a16:creationId xmlns:a16="http://schemas.microsoft.com/office/drawing/2014/main" id="{C1CDF5FE-543D-4445-A6B5-253DD558548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  <p:grpSp>
                <p:nvGrpSpPr>
                  <p:cNvPr id="173" name="组合 28">
                    <a:extLst>
                      <a:ext uri="{FF2B5EF4-FFF2-40B4-BE49-F238E27FC236}">
                        <a16:creationId xmlns:a16="http://schemas.microsoft.com/office/drawing/2014/main" id="{77A5A643-877D-492A-8B52-40F97B3F2254}"/>
                      </a:ext>
                    </a:extLst>
                  </p:cNvPr>
                  <p:cNvGrpSpPr/>
                  <p:nvPr/>
                </p:nvGrpSpPr>
                <p:grpSpPr>
                  <a:xfrm>
                    <a:off x="2209279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74" name="矩形 173">
                      <a:extLst>
                        <a:ext uri="{FF2B5EF4-FFF2-40B4-BE49-F238E27FC236}">
                          <a16:creationId xmlns:a16="http://schemas.microsoft.com/office/drawing/2014/main" id="{E0ED99DD-A585-4117-A041-8659C7E5F01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75" name="矩形 174">
                      <a:extLst>
                        <a:ext uri="{FF2B5EF4-FFF2-40B4-BE49-F238E27FC236}">
                          <a16:creationId xmlns:a16="http://schemas.microsoft.com/office/drawing/2014/main" id="{4B869BDC-79E3-4898-8C4B-6F6DE018BFC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</p:grpSp>
          </p:grp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8815CFB8-242C-4322-85FA-A789C2563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800" y="4211638"/>
              <a:ext cx="3644900" cy="360362"/>
              <a:chOff x="2209279" y="2401961"/>
              <a:chExt cx="3645522" cy="360040"/>
            </a:xfrm>
          </p:grpSpPr>
          <p:grpSp>
            <p:nvGrpSpPr>
              <p:cNvPr id="73" name="组合 28">
                <a:extLst>
                  <a:ext uri="{FF2B5EF4-FFF2-40B4-BE49-F238E27FC236}">
                    <a16:creationId xmlns:a16="http://schemas.microsoft.com/office/drawing/2014/main" id="{551C4A75-6E6E-426A-ACE1-A4BDB1500763}"/>
                  </a:ext>
                </a:extLst>
              </p:cNvPr>
              <p:cNvGrpSpPr/>
              <p:nvPr/>
            </p:nvGrpSpPr>
            <p:grpSpPr>
              <a:xfrm>
                <a:off x="4019105" y="2401961"/>
                <a:ext cx="1835696" cy="360040"/>
                <a:chOff x="7020272" y="1916832"/>
                <a:chExt cx="1835696" cy="360040"/>
              </a:xfrm>
              <a:solidFill>
                <a:srgbClr val="FFC000"/>
              </a:solidFill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B2122766-2EB8-4DA1-80C7-9B638E8A9D2A}"/>
                    </a:ext>
                  </a:extLst>
                </p:cNvPr>
                <p:cNvSpPr/>
                <p:nvPr/>
              </p:nvSpPr>
              <p:spPr bwMode="auto">
                <a:xfrm>
                  <a:off x="7020272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0137B89E-6E02-4ECE-939D-37DFE15EA5C6}"/>
                    </a:ext>
                  </a:extLst>
                </p:cNvPr>
                <p:cNvSpPr/>
                <p:nvPr/>
              </p:nvSpPr>
              <p:spPr bwMode="auto">
                <a:xfrm>
                  <a:off x="7941568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</p:grpSp>
          <p:grpSp>
            <p:nvGrpSpPr>
              <p:cNvPr id="74" name="组合 28">
                <a:extLst>
                  <a:ext uri="{FF2B5EF4-FFF2-40B4-BE49-F238E27FC236}">
                    <a16:creationId xmlns:a16="http://schemas.microsoft.com/office/drawing/2014/main" id="{CAE34253-EB45-44F6-B879-42EC65A45074}"/>
                  </a:ext>
                </a:extLst>
              </p:cNvPr>
              <p:cNvGrpSpPr/>
              <p:nvPr/>
            </p:nvGrpSpPr>
            <p:grpSpPr>
              <a:xfrm>
                <a:off x="2209279" y="2401961"/>
                <a:ext cx="1835696" cy="360040"/>
                <a:chOff x="7020272" y="1916832"/>
                <a:chExt cx="1835696" cy="360040"/>
              </a:xfrm>
              <a:solidFill>
                <a:srgbClr val="FFC000"/>
              </a:solidFill>
            </p:grpSpPr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509E6C47-F933-4371-BF6B-28FF99E38B09}"/>
                    </a:ext>
                  </a:extLst>
                </p:cNvPr>
                <p:cNvSpPr/>
                <p:nvPr/>
              </p:nvSpPr>
              <p:spPr bwMode="auto">
                <a:xfrm>
                  <a:off x="7020272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647BDCAD-24D7-47FD-98E2-3D1E309C4340}"/>
                    </a:ext>
                  </a:extLst>
                </p:cNvPr>
                <p:cNvSpPr/>
                <p:nvPr/>
              </p:nvSpPr>
              <p:spPr bwMode="auto">
                <a:xfrm>
                  <a:off x="7941568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</p:grpSp>
        </p:grpSp>
        <p:grpSp>
          <p:nvGrpSpPr>
            <p:cNvPr id="80" name="组合 149">
              <a:extLst>
                <a:ext uri="{FF2B5EF4-FFF2-40B4-BE49-F238E27FC236}">
                  <a16:creationId xmlns:a16="http://schemas.microsoft.com/office/drawing/2014/main" id="{B0F86A36-B16B-4100-B93A-28942693C8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800" y="4573588"/>
              <a:ext cx="3644900" cy="360120"/>
              <a:chOff x="2209279" y="2401961"/>
              <a:chExt cx="3645522" cy="360040"/>
            </a:xfrm>
          </p:grpSpPr>
          <p:grpSp>
            <p:nvGrpSpPr>
              <p:cNvPr id="125" name="组合 28">
                <a:extLst>
                  <a:ext uri="{FF2B5EF4-FFF2-40B4-BE49-F238E27FC236}">
                    <a16:creationId xmlns:a16="http://schemas.microsoft.com/office/drawing/2014/main" id="{80AE1CCC-503B-43E8-B29A-86F3DA433DDF}"/>
                  </a:ext>
                </a:extLst>
              </p:cNvPr>
              <p:cNvGrpSpPr/>
              <p:nvPr/>
            </p:nvGrpSpPr>
            <p:grpSpPr>
              <a:xfrm>
                <a:off x="4019105" y="2401961"/>
                <a:ext cx="1835696" cy="360040"/>
                <a:chOff x="7020272" y="1916832"/>
                <a:chExt cx="1835696" cy="360040"/>
              </a:xfrm>
              <a:solidFill>
                <a:srgbClr val="FFC000"/>
              </a:solidFill>
            </p:grpSpPr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EDC79E0-A14D-4F19-9717-095E3B13C86A}"/>
                    </a:ext>
                  </a:extLst>
                </p:cNvPr>
                <p:cNvSpPr/>
                <p:nvPr/>
              </p:nvSpPr>
              <p:spPr bwMode="auto">
                <a:xfrm>
                  <a:off x="7020272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374446F0-A56D-4681-8A59-B03AB9A7F7E8}"/>
                    </a:ext>
                  </a:extLst>
                </p:cNvPr>
                <p:cNvSpPr/>
                <p:nvPr/>
              </p:nvSpPr>
              <p:spPr bwMode="auto">
                <a:xfrm>
                  <a:off x="7941568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</p:grpSp>
          <p:grpSp>
            <p:nvGrpSpPr>
              <p:cNvPr id="126" name="组合 28">
                <a:extLst>
                  <a:ext uri="{FF2B5EF4-FFF2-40B4-BE49-F238E27FC236}">
                    <a16:creationId xmlns:a16="http://schemas.microsoft.com/office/drawing/2014/main" id="{059A837F-6FBF-4F2D-B614-D329FB2DA7A7}"/>
                  </a:ext>
                </a:extLst>
              </p:cNvPr>
              <p:cNvGrpSpPr/>
              <p:nvPr/>
            </p:nvGrpSpPr>
            <p:grpSpPr>
              <a:xfrm>
                <a:off x="2209279" y="2401961"/>
                <a:ext cx="1835696" cy="360040"/>
                <a:chOff x="7020272" y="1916832"/>
                <a:chExt cx="1835696" cy="360040"/>
              </a:xfrm>
              <a:solidFill>
                <a:srgbClr val="FFC000"/>
              </a:solidFill>
            </p:grpSpPr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8CDA4108-C760-4DC6-BD47-C5749EDEE5FB}"/>
                    </a:ext>
                  </a:extLst>
                </p:cNvPr>
                <p:cNvSpPr/>
                <p:nvPr/>
              </p:nvSpPr>
              <p:spPr bwMode="auto">
                <a:xfrm>
                  <a:off x="7020272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EE45331C-B92A-4B11-BA5C-0A7BDE851533}"/>
                    </a:ext>
                  </a:extLst>
                </p:cNvPr>
                <p:cNvSpPr/>
                <p:nvPr/>
              </p:nvSpPr>
              <p:spPr bwMode="auto">
                <a:xfrm>
                  <a:off x="7941568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</p:grpSp>
        </p:grpSp>
        <p:grpSp>
          <p:nvGrpSpPr>
            <p:cNvPr id="85" name="组合 156">
              <a:extLst>
                <a:ext uri="{FF2B5EF4-FFF2-40B4-BE49-F238E27FC236}">
                  <a16:creationId xmlns:a16="http://schemas.microsoft.com/office/drawing/2014/main" id="{45683964-2AD7-44DD-8382-3D43F7AD85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800" y="4935619"/>
              <a:ext cx="3644900" cy="360120"/>
              <a:chOff x="2209279" y="2401961"/>
              <a:chExt cx="3645522" cy="360040"/>
            </a:xfrm>
          </p:grpSpPr>
          <p:grpSp>
            <p:nvGrpSpPr>
              <p:cNvPr id="106" name="组合 28">
                <a:extLst>
                  <a:ext uri="{FF2B5EF4-FFF2-40B4-BE49-F238E27FC236}">
                    <a16:creationId xmlns:a16="http://schemas.microsoft.com/office/drawing/2014/main" id="{12DBF11E-06B1-498C-9F26-B88412BF7189}"/>
                  </a:ext>
                </a:extLst>
              </p:cNvPr>
              <p:cNvGrpSpPr/>
              <p:nvPr/>
            </p:nvGrpSpPr>
            <p:grpSpPr>
              <a:xfrm>
                <a:off x="4019105" y="2401961"/>
                <a:ext cx="1835696" cy="360040"/>
                <a:chOff x="7020272" y="1916832"/>
                <a:chExt cx="1835696" cy="360040"/>
              </a:xfrm>
              <a:solidFill>
                <a:srgbClr val="FFC000"/>
              </a:solidFill>
            </p:grpSpPr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7FA1A81F-5FFA-460A-9631-FC153F11F670}"/>
                    </a:ext>
                  </a:extLst>
                </p:cNvPr>
                <p:cNvSpPr/>
                <p:nvPr/>
              </p:nvSpPr>
              <p:spPr bwMode="auto">
                <a:xfrm>
                  <a:off x="7020272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1DB7FD6F-632E-4883-9EBA-AE341015C4DF}"/>
                    </a:ext>
                  </a:extLst>
                </p:cNvPr>
                <p:cNvSpPr/>
                <p:nvPr/>
              </p:nvSpPr>
              <p:spPr bwMode="auto">
                <a:xfrm>
                  <a:off x="7941568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</p:grpSp>
          <p:grpSp>
            <p:nvGrpSpPr>
              <p:cNvPr id="107" name="组合 28">
                <a:extLst>
                  <a:ext uri="{FF2B5EF4-FFF2-40B4-BE49-F238E27FC236}">
                    <a16:creationId xmlns:a16="http://schemas.microsoft.com/office/drawing/2014/main" id="{4C3A8AF8-7421-4CD7-A6A4-0B293AC1331F}"/>
                  </a:ext>
                </a:extLst>
              </p:cNvPr>
              <p:cNvGrpSpPr/>
              <p:nvPr/>
            </p:nvGrpSpPr>
            <p:grpSpPr>
              <a:xfrm>
                <a:off x="2209279" y="2401961"/>
                <a:ext cx="1835696" cy="360040"/>
                <a:chOff x="7020272" y="1916832"/>
                <a:chExt cx="1835696" cy="360040"/>
              </a:xfrm>
              <a:solidFill>
                <a:srgbClr val="FFC000"/>
              </a:solidFill>
            </p:grpSpPr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81A15832-81D2-4623-9231-D196A4BDDF7E}"/>
                    </a:ext>
                  </a:extLst>
                </p:cNvPr>
                <p:cNvSpPr/>
                <p:nvPr/>
              </p:nvSpPr>
              <p:spPr bwMode="auto">
                <a:xfrm>
                  <a:off x="7020272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6E862058-A618-4476-BDDA-6A21211AC589}"/>
                    </a:ext>
                  </a:extLst>
                </p:cNvPr>
                <p:cNvSpPr/>
                <p:nvPr/>
              </p:nvSpPr>
              <p:spPr bwMode="auto">
                <a:xfrm>
                  <a:off x="7941568" y="1916832"/>
                  <a:ext cx="914400" cy="360040"/>
                </a:xfrm>
                <a:prstGeom prst="rect">
                  <a:avLst/>
                </a:prstGeom>
                <a:grpFill/>
                <a:ln w="19050" cap="sq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2000" b="1" dirty="0">
                      <a:latin typeface="Calibri" pitchFamily="34" charset="0"/>
                      <a:ea typeface="+mn-ea"/>
                      <a:cs typeface="Calibri" pitchFamily="34" charset="0"/>
                    </a:rPr>
                    <a:t>16K</a:t>
                  </a:r>
                  <a:r>
                    <a:rPr lang="en-US" altLang="zh-CN" sz="2000" b="1" dirty="0">
                      <a:latin typeface="Calibri" pitchFamily="34" charset="0"/>
                      <a:ea typeface="黑体" pitchFamily="2" charset="-122"/>
                      <a:cs typeface="Calibri" pitchFamily="34" charset="0"/>
                    </a:rPr>
                    <a:t>×8</a:t>
                  </a:r>
                  <a:endParaRPr lang="zh-CN" altLang="en-US" sz="2000" b="1" dirty="0">
                    <a:latin typeface="Calibri" pitchFamily="34" charset="0"/>
                    <a:ea typeface="+mn-ea"/>
                    <a:cs typeface="Calibri" pitchFamily="34" charset="0"/>
                  </a:endParaRPr>
                </a:p>
              </p:txBody>
            </p:sp>
          </p:grpSp>
        </p:grpSp>
      </p:grpSp>
      <p:grpSp>
        <p:nvGrpSpPr>
          <p:cNvPr id="147" name="组合 4179">
            <a:extLst>
              <a:ext uri="{FF2B5EF4-FFF2-40B4-BE49-F238E27FC236}">
                <a16:creationId xmlns:a16="http://schemas.microsoft.com/office/drawing/2014/main" id="{3292C589-0389-4D08-AB71-74F6137FFDEF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868363"/>
            <a:ext cx="3565525" cy="449262"/>
            <a:chOff x="-96346" y="0"/>
            <a:chExt cx="5459765" cy="511950"/>
          </a:xfrm>
        </p:grpSpPr>
        <p:sp>
          <p:nvSpPr>
            <p:cNvPr id="148" name="椭圆 4181">
              <a:extLst>
                <a:ext uri="{FF2B5EF4-FFF2-40B4-BE49-F238E27FC236}">
                  <a16:creationId xmlns:a16="http://schemas.microsoft.com/office/drawing/2014/main" id="{7F0FFF14-61C2-474A-9CEC-CA0465E1C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2562"/>
              <a:ext cx="294138" cy="441399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五边形 4182">
              <a:extLst>
                <a:ext uri="{FF2B5EF4-FFF2-40B4-BE49-F238E27FC236}">
                  <a16:creationId xmlns:a16="http://schemas.microsoft.com/office/drawing/2014/main" id="{394CB358-273E-4DEF-8FAD-56A9B92425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7343" y="0"/>
              <a:ext cx="4708623" cy="504714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文本框 4183">
              <a:extLst>
                <a:ext uri="{FF2B5EF4-FFF2-40B4-BE49-F238E27FC236}">
                  <a16:creationId xmlns:a16="http://schemas.microsoft.com/office/drawing/2014/main" id="{7717AAA1-E5DF-4928-BFCD-06CC96BB9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513" y="7236"/>
              <a:ext cx="4557906" cy="504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字位同时扩展举例</a:t>
              </a:r>
            </a:p>
          </p:txBody>
        </p:sp>
      </p:grpSp>
      <p:sp>
        <p:nvSpPr>
          <p:cNvPr id="157" name="Text Box 5">
            <a:extLst>
              <a:ext uri="{FF2B5EF4-FFF2-40B4-BE49-F238E27FC236}">
                <a16:creationId xmlns:a16="http://schemas.microsoft.com/office/drawing/2014/main" id="{444A5F2E-665D-43E7-B655-ED9F86232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359" y="5891379"/>
            <a:ext cx="3551231" cy="5232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所有芯片同时工作？</a:t>
            </a:r>
          </a:p>
        </p:txBody>
      </p:sp>
      <p:sp>
        <p:nvSpPr>
          <p:cNvPr id="171" name="矩形 65">
            <a:extLst>
              <a:ext uri="{FF2B5EF4-FFF2-40B4-BE49-F238E27FC236}">
                <a16:creationId xmlns:a16="http://schemas.microsoft.com/office/drawing/2014/main" id="{6822225E-A9A1-4DD2-9EA6-5CB7BE5C4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47" y="3014600"/>
            <a:ext cx="180008" cy="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Calibri" panose="020F0502020204030204" pitchFamily="34" charset="0"/>
              </a:rPr>
              <a:t>0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178" name="矩形 66">
            <a:extLst>
              <a:ext uri="{FF2B5EF4-FFF2-40B4-BE49-F238E27FC236}">
                <a16:creationId xmlns:a16="http://schemas.microsoft.com/office/drawing/2014/main" id="{F6E09FE0-96AF-4792-9EFC-5210E4963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47" y="3563999"/>
            <a:ext cx="180008" cy="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Calibri" panose="020F0502020204030204" pitchFamily="34" charset="0"/>
              </a:rPr>
              <a:t>1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179" name="矩形 67">
            <a:extLst>
              <a:ext uri="{FF2B5EF4-FFF2-40B4-BE49-F238E27FC236}">
                <a16:creationId xmlns:a16="http://schemas.microsoft.com/office/drawing/2014/main" id="{6345A7B4-3834-4EB2-BE2E-4C29C4CAA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47" y="3960998"/>
            <a:ext cx="180008" cy="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Calibri" panose="020F0502020204030204" pitchFamily="34" charset="0"/>
              </a:rPr>
              <a:t>2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180" name="矩形 68">
            <a:extLst>
              <a:ext uri="{FF2B5EF4-FFF2-40B4-BE49-F238E27FC236}">
                <a16:creationId xmlns:a16="http://schemas.microsoft.com/office/drawing/2014/main" id="{0288527F-3A4F-41CC-AABA-351D5014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47" y="4300847"/>
            <a:ext cx="180008" cy="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Calibri" panose="020F0502020204030204" pitchFamily="34" charset="0"/>
              </a:rPr>
              <a:t>3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181" name="矩形 66">
            <a:extLst>
              <a:ext uri="{FF2B5EF4-FFF2-40B4-BE49-F238E27FC236}">
                <a16:creationId xmlns:a16="http://schemas.microsoft.com/office/drawing/2014/main" id="{FDA5876F-66E1-40D5-B7E2-57509A45A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47" y="4649849"/>
            <a:ext cx="180008" cy="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Calibri" panose="020F0502020204030204" pitchFamily="34" charset="0"/>
              </a:rPr>
              <a:t>4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182" name="矩形 67">
            <a:extLst>
              <a:ext uri="{FF2B5EF4-FFF2-40B4-BE49-F238E27FC236}">
                <a16:creationId xmlns:a16="http://schemas.microsoft.com/office/drawing/2014/main" id="{65884F39-98FA-4C8E-8973-1F2FB7FCF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47" y="5027798"/>
            <a:ext cx="180008" cy="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Calibri" panose="020F0502020204030204" pitchFamily="34" charset="0"/>
              </a:rPr>
              <a:t>5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183" name="矩形 68">
            <a:extLst>
              <a:ext uri="{FF2B5EF4-FFF2-40B4-BE49-F238E27FC236}">
                <a16:creationId xmlns:a16="http://schemas.microsoft.com/office/drawing/2014/main" id="{68F3DE2D-608C-435F-B40B-1F66BC53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47" y="5386697"/>
            <a:ext cx="180008" cy="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Calibri" panose="020F0502020204030204" pitchFamily="34" charset="0"/>
              </a:rPr>
              <a:t>6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  <p:sp>
        <p:nvSpPr>
          <p:cNvPr id="184" name="矩形 68">
            <a:extLst>
              <a:ext uri="{FF2B5EF4-FFF2-40B4-BE49-F238E27FC236}">
                <a16:creationId xmlns:a16="http://schemas.microsoft.com/office/drawing/2014/main" id="{68E35B4E-99AF-4FB1-9CC6-78C5B2825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47" y="5767697"/>
            <a:ext cx="180008" cy="549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b="1" dirty="0">
                <a:latin typeface="Calibri" panose="020F0502020204030204" pitchFamily="34" charset="0"/>
              </a:rPr>
              <a:t>7</a:t>
            </a:r>
            <a:endParaRPr lang="zh-CN" altLang="en-US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utoUpdateAnimBg="0"/>
      <p:bldP spid="84" grpId="0" autoUpdateAnimBg="0"/>
      <p:bldP spid="92" grpId="0" autoUpdateAnimBg="0"/>
      <p:bldP spid="98" grpId="0" autoUpdateAnimBg="0"/>
      <p:bldP spid="99" grpId="0" autoUpdateAnimBg="0"/>
      <p:bldP spid="104" grpId="0" autoUpdateAnimBg="0"/>
      <p:bldP spid="110" grpId="0" autoUpdateAnimBg="0"/>
      <p:bldP spid="119" grpId="0"/>
      <p:bldP spid="143" grpId="0" animBg="1"/>
      <p:bldP spid="157" grpId="0" animBg="1" autoUpdateAnimBg="0"/>
      <p:bldP spid="171" grpId="0"/>
      <p:bldP spid="178" grpId="0"/>
      <p:bldP spid="179" grpId="0"/>
      <p:bldP spid="180" grpId="0"/>
      <p:bldP spid="181" grpId="0"/>
      <p:bldP spid="182" grpId="0"/>
      <p:bldP spid="183" grpId="0"/>
      <p:bldP spid="1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49A38609-795B-4709-96A3-8E6DFB8A1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E86274BC-18AA-46D0-AD0A-B0518BEF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  <a:r>
              <a:rPr lang="en-US" altLang="zh-CN" dirty="0"/>
              <a:t>——</a:t>
            </a:r>
            <a:r>
              <a:rPr lang="zh-CN" altLang="en-US" dirty="0"/>
              <a:t>举例</a:t>
            </a:r>
          </a:p>
        </p:txBody>
      </p:sp>
      <p:grpSp>
        <p:nvGrpSpPr>
          <p:cNvPr id="147" name="组合 4179">
            <a:extLst>
              <a:ext uri="{FF2B5EF4-FFF2-40B4-BE49-F238E27FC236}">
                <a16:creationId xmlns:a16="http://schemas.microsoft.com/office/drawing/2014/main" id="{3292C589-0389-4D08-AB71-74F6137FFDEF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868363"/>
            <a:ext cx="3565525" cy="449262"/>
            <a:chOff x="-96346" y="0"/>
            <a:chExt cx="5459765" cy="511950"/>
          </a:xfrm>
        </p:grpSpPr>
        <p:sp>
          <p:nvSpPr>
            <p:cNvPr id="148" name="椭圆 4181">
              <a:extLst>
                <a:ext uri="{FF2B5EF4-FFF2-40B4-BE49-F238E27FC236}">
                  <a16:creationId xmlns:a16="http://schemas.microsoft.com/office/drawing/2014/main" id="{7F0FFF14-61C2-474A-9CEC-CA0465E1C2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2562"/>
              <a:ext cx="294138" cy="441399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五边形 4182">
              <a:extLst>
                <a:ext uri="{FF2B5EF4-FFF2-40B4-BE49-F238E27FC236}">
                  <a16:creationId xmlns:a16="http://schemas.microsoft.com/office/drawing/2014/main" id="{394CB358-273E-4DEF-8FAD-56A9B92425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7343" y="0"/>
              <a:ext cx="4708623" cy="504714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文本框 4183">
              <a:extLst>
                <a:ext uri="{FF2B5EF4-FFF2-40B4-BE49-F238E27FC236}">
                  <a16:creationId xmlns:a16="http://schemas.microsoft.com/office/drawing/2014/main" id="{7717AAA1-E5DF-4928-BFCD-06CC96BB9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513" y="7236"/>
              <a:ext cx="4557906" cy="504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字位同时扩展举例</a:t>
              </a:r>
            </a:p>
          </p:txBody>
        </p:sp>
      </p:grpSp>
      <p:sp>
        <p:nvSpPr>
          <p:cNvPr id="164" name="内容占位符 2">
            <a:extLst>
              <a:ext uri="{FF2B5EF4-FFF2-40B4-BE49-F238E27FC236}">
                <a16:creationId xmlns:a16="http://schemas.microsoft.com/office/drawing/2014/main" id="{9EB4C0C2-FA20-466C-93D7-E92BEDA0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187" y="1850231"/>
            <a:ext cx="4408488" cy="38433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组内同时工作</a:t>
            </a:r>
            <a:endParaRPr lang="en-US" altLang="zh-CN" dirty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400" dirty="0"/>
              <a:t>如何实现？</a:t>
            </a:r>
            <a:endParaRPr lang="en-US" altLang="zh-CN" sz="2400" dirty="0"/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同一时刻仅一组工作</a:t>
            </a:r>
            <a:endParaRPr lang="en-US" altLang="zh-CN" dirty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400" dirty="0"/>
              <a:t>如何实现？</a:t>
            </a:r>
            <a:endParaRPr lang="en-US" altLang="zh-CN" sz="2400" dirty="0"/>
          </a:p>
          <a:p>
            <a:pPr marL="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600" dirty="0">
                <a:solidFill>
                  <a:schemeClr val="tx1"/>
                </a:solidFill>
              </a:rPr>
              <a:t>片选信号，译码器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39E9F3B-7CA3-43A7-8ED3-BEA7B8E54952}"/>
              </a:ext>
            </a:extLst>
          </p:cNvPr>
          <p:cNvGrpSpPr/>
          <p:nvPr/>
        </p:nvGrpSpPr>
        <p:grpSpPr>
          <a:xfrm>
            <a:off x="379897" y="1738250"/>
            <a:ext cx="5637920" cy="3934197"/>
            <a:chOff x="379897" y="1738250"/>
            <a:chExt cx="5637920" cy="3934197"/>
          </a:xfrm>
        </p:grpSpPr>
        <p:sp>
          <p:nvSpPr>
            <p:cNvPr id="98" name="Text Box 8">
              <a:extLst>
                <a:ext uri="{FF2B5EF4-FFF2-40B4-BE49-F238E27FC236}">
                  <a16:creationId xmlns:a16="http://schemas.microsoft.com/office/drawing/2014/main" id="{73EBEE01-72E5-4C73-8E7A-511526116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0642" y="1742950"/>
              <a:ext cx="152717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16K×</a:t>
              </a:r>
              <a:r>
                <a:rPr kumimoji="1" lang="en-US" altLang="zh-CN" b="1" dirty="0">
                  <a:solidFill>
                    <a:srgbClr val="D600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32</a:t>
              </a:r>
              <a:r>
                <a:rPr kumimoji="1" lang="en-US" altLang="zh-CN" b="1" dirty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</a:p>
          </p:txBody>
        </p:sp>
        <p:sp>
          <p:nvSpPr>
            <p:cNvPr id="99" name="Text Box 9">
              <a:extLst>
                <a:ext uri="{FF2B5EF4-FFF2-40B4-BE49-F238E27FC236}">
                  <a16:creationId xmlns:a16="http://schemas.microsoft.com/office/drawing/2014/main" id="{1DBDCC0F-E48D-4690-8748-284D7711C7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599" y="5149227"/>
              <a:ext cx="210185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8</a:t>
              </a:r>
              <a:r>
                <a:rPr kumimoji="1"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组</a:t>
              </a:r>
              <a:r>
                <a:rPr kumimoji="1" lang="en-US" altLang="zh-CN" b="1" dirty="0">
                  <a:solidFill>
                    <a:srgbClr val="D600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16K</a:t>
              </a:r>
              <a:r>
                <a:rPr kumimoji="1"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×32</a:t>
              </a:r>
              <a:r>
                <a:rPr kumimoji="1" lang="en-US" altLang="zh-CN" b="1" dirty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</a:p>
          </p:txBody>
        </p:sp>
        <p:sp>
          <p:nvSpPr>
            <p:cNvPr id="100" name="Line 10">
              <a:extLst>
                <a:ext uri="{FF2B5EF4-FFF2-40B4-BE49-F238E27FC236}">
                  <a16:creationId xmlns:a16="http://schemas.microsoft.com/office/drawing/2014/main" id="{0FDB98AC-E3B0-4B8B-936A-587A624CF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0432" y="5442915"/>
              <a:ext cx="609600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Text Box 11">
              <a:extLst>
                <a:ext uri="{FF2B5EF4-FFF2-40B4-BE49-F238E27FC236}">
                  <a16:creationId xmlns:a16="http://schemas.microsoft.com/office/drawing/2014/main" id="{D8234003-B3B6-4927-B547-D7B39290AD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0032" y="5149227"/>
              <a:ext cx="172267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kumimoji="1" lang="en-US" altLang="zh-CN" b="1" dirty="0">
                  <a:solidFill>
                    <a:srgbClr val="D6009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128K</a:t>
              </a:r>
              <a:r>
                <a:rPr kumimoji="1" lang="en-US" altLang="zh-CN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×32</a:t>
              </a:r>
              <a:r>
                <a:rPr kumimoji="1" lang="en-US" altLang="zh-CN" b="1" dirty="0">
                  <a:solidFill>
                    <a:srgbClr val="FFFF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848AB8F-BAFB-4D2C-BC81-E93EC2ADE023}"/>
                </a:ext>
              </a:extLst>
            </p:cNvPr>
            <p:cNvGrpSpPr/>
            <p:nvPr/>
          </p:nvGrpSpPr>
          <p:grpSpPr>
            <a:xfrm>
              <a:off x="379897" y="1738250"/>
              <a:ext cx="3950803" cy="3302496"/>
              <a:chOff x="437047" y="1738250"/>
              <a:chExt cx="3950803" cy="3302496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90792A64-3099-4DF1-9FC1-F7CF70B9BE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2950" y="1811338"/>
                <a:ext cx="3644900" cy="360362"/>
                <a:chOff x="2209279" y="2401961"/>
                <a:chExt cx="3645522" cy="360040"/>
              </a:xfrm>
            </p:grpSpPr>
            <p:grpSp>
              <p:nvGrpSpPr>
                <p:cNvPr id="120" name="组合 28">
                  <a:extLst>
                    <a:ext uri="{FF2B5EF4-FFF2-40B4-BE49-F238E27FC236}">
                      <a16:creationId xmlns:a16="http://schemas.microsoft.com/office/drawing/2014/main" id="{6C85E7B4-A84C-48CA-A627-6E1D2A00888A}"/>
                    </a:ext>
                  </a:extLst>
                </p:cNvPr>
                <p:cNvGrpSpPr/>
                <p:nvPr/>
              </p:nvGrpSpPr>
              <p:grpSpPr>
                <a:xfrm>
                  <a:off x="4019105" y="2401961"/>
                  <a:ext cx="1835696" cy="360040"/>
                  <a:chOff x="7020272" y="1916832"/>
                  <a:chExt cx="1835696" cy="360040"/>
                </a:xfrm>
                <a:solidFill>
                  <a:srgbClr val="FFC000"/>
                </a:solidFill>
              </p:grpSpPr>
              <p:sp>
                <p:nvSpPr>
                  <p:cNvPr id="121" name="矩形 120">
                    <a:extLst>
                      <a:ext uri="{FF2B5EF4-FFF2-40B4-BE49-F238E27FC236}">
                        <a16:creationId xmlns:a16="http://schemas.microsoft.com/office/drawing/2014/main" id="{37310DDD-8B2F-4BDB-ADCE-06EA31C54D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20272" y="1916832"/>
                    <a:ext cx="914400" cy="360040"/>
                  </a:xfrm>
                  <a:prstGeom prst="rect">
                    <a:avLst/>
                  </a:prstGeom>
                  <a:grpFill/>
                  <a:ln w="19050" cap="sq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2000" b="1" dirty="0">
                        <a:latin typeface="Calibri" pitchFamily="34" charset="0"/>
                        <a:ea typeface="+mn-ea"/>
                        <a:cs typeface="Calibri" pitchFamily="34" charset="0"/>
                      </a:rPr>
                      <a:t>16K</a:t>
                    </a:r>
                    <a:r>
                      <a:rPr lang="en-US" altLang="zh-CN" sz="2000" b="1" dirty="0">
                        <a:latin typeface="Calibri" pitchFamily="34" charset="0"/>
                        <a:ea typeface="黑体" pitchFamily="2" charset="-122"/>
                        <a:cs typeface="Calibri" pitchFamily="34" charset="0"/>
                      </a:rPr>
                      <a:t>×8</a:t>
                    </a:r>
                    <a:endParaRPr lang="zh-CN" altLang="en-US" sz="2000" b="1" dirty="0">
                      <a:latin typeface="Calibri" pitchFamily="34" charset="0"/>
                      <a:ea typeface="+mn-ea"/>
                      <a:cs typeface="Calibri" pitchFamily="34" charset="0"/>
                    </a:endParaRPr>
                  </a:p>
                </p:txBody>
              </p:sp>
              <p:sp>
                <p:nvSpPr>
                  <p:cNvPr id="122" name="矩形 121">
                    <a:extLst>
                      <a:ext uri="{FF2B5EF4-FFF2-40B4-BE49-F238E27FC236}">
                        <a16:creationId xmlns:a16="http://schemas.microsoft.com/office/drawing/2014/main" id="{76890F08-9339-41EC-B9B0-18DE5C355F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1568" y="1916832"/>
                    <a:ext cx="914400" cy="360040"/>
                  </a:xfrm>
                  <a:prstGeom prst="rect">
                    <a:avLst/>
                  </a:prstGeom>
                  <a:grpFill/>
                  <a:ln w="19050" cap="sq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2000" b="1" dirty="0">
                        <a:latin typeface="Calibri" pitchFamily="34" charset="0"/>
                        <a:ea typeface="+mn-ea"/>
                        <a:cs typeface="Calibri" pitchFamily="34" charset="0"/>
                      </a:rPr>
                      <a:t>16K</a:t>
                    </a:r>
                    <a:r>
                      <a:rPr lang="en-US" altLang="zh-CN" sz="2000" b="1" dirty="0">
                        <a:latin typeface="Calibri" pitchFamily="34" charset="0"/>
                        <a:ea typeface="黑体" pitchFamily="2" charset="-122"/>
                        <a:cs typeface="Calibri" pitchFamily="34" charset="0"/>
                      </a:rPr>
                      <a:t>×8</a:t>
                    </a:r>
                    <a:endParaRPr lang="zh-CN" altLang="en-US" sz="2000" b="1" dirty="0">
                      <a:latin typeface="Calibri" pitchFamily="34" charset="0"/>
                      <a:ea typeface="+mn-ea"/>
                      <a:cs typeface="Calibri" pitchFamily="34" charset="0"/>
                    </a:endParaRPr>
                  </a:p>
                </p:txBody>
              </p:sp>
            </p:grpSp>
            <p:grpSp>
              <p:nvGrpSpPr>
                <p:cNvPr id="144" name="组合 28">
                  <a:extLst>
                    <a:ext uri="{FF2B5EF4-FFF2-40B4-BE49-F238E27FC236}">
                      <a16:creationId xmlns:a16="http://schemas.microsoft.com/office/drawing/2014/main" id="{1FF47A20-5454-4A67-8F82-1254AF447F76}"/>
                    </a:ext>
                  </a:extLst>
                </p:cNvPr>
                <p:cNvGrpSpPr/>
                <p:nvPr/>
              </p:nvGrpSpPr>
              <p:grpSpPr>
                <a:xfrm>
                  <a:off x="2209279" y="2401961"/>
                  <a:ext cx="1835696" cy="360040"/>
                  <a:chOff x="7020272" y="1916832"/>
                  <a:chExt cx="1835696" cy="360040"/>
                </a:xfrm>
                <a:solidFill>
                  <a:srgbClr val="FFC000"/>
                </a:solidFill>
              </p:grpSpPr>
              <p:sp>
                <p:nvSpPr>
                  <p:cNvPr id="145" name="矩形 144">
                    <a:extLst>
                      <a:ext uri="{FF2B5EF4-FFF2-40B4-BE49-F238E27FC236}">
                        <a16:creationId xmlns:a16="http://schemas.microsoft.com/office/drawing/2014/main" id="{E98C51BD-AB6A-41ED-A580-D7C1F630E4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020272" y="1916832"/>
                    <a:ext cx="914400" cy="360040"/>
                  </a:xfrm>
                  <a:prstGeom prst="rect">
                    <a:avLst/>
                  </a:prstGeom>
                  <a:grpFill/>
                  <a:ln w="19050" cap="sq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2000" b="1" dirty="0">
                        <a:latin typeface="Calibri" pitchFamily="34" charset="0"/>
                        <a:ea typeface="+mn-ea"/>
                        <a:cs typeface="Calibri" pitchFamily="34" charset="0"/>
                      </a:rPr>
                      <a:t>16K</a:t>
                    </a:r>
                    <a:r>
                      <a:rPr lang="en-US" altLang="zh-CN" sz="2000" b="1" dirty="0">
                        <a:latin typeface="Calibri" pitchFamily="34" charset="0"/>
                        <a:ea typeface="黑体" pitchFamily="2" charset="-122"/>
                        <a:cs typeface="Calibri" pitchFamily="34" charset="0"/>
                      </a:rPr>
                      <a:t>×8</a:t>
                    </a:r>
                    <a:endParaRPr lang="zh-CN" altLang="en-US" sz="2000" b="1" dirty="0">
                      <a:latin typeface="Calibri" pitchFamily="34" charset="0"/>
                      <a:ea typeface="+mn-ea"/>
                      <a:cs typeface="Calibri" pitchFamily="34" charset="0"/>
                    </a:endParaRPr>
                  </a:p>
                </p:txBody>
              </p:sp>
              <p:sp>
                <p:nvSpPr>
                  <p:cNvPr id="146" name="矩形 145">
                    <a:extLst>
                      <a:ext uri="{FF2B5EF4-FFF2-40B4-BE49-F238E27FC236}">
                        <a16:creationId xmlns:a16="http://schemas.microsoft.com/office/drawing/2014/main" id="{DBED254B-B466-4ECD-8BDA-999C210A80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41568" y="1916832"/>
                    <a:ext cx="914400" cy="360040"/>
                  </a:xfrm>
                  <a:prstGeom prst="rect">
                    <a:avLst/>
                  </a:prstGeom>
                  <a:grpFill/>
                  <a:ln w="19050" cap="sq" cmpd="sng" algn="ctr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/>
                </p:spPr>
                <p:txBody>
                  <a:bodyPr wrap="none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2000" b="1" dirty="0">
                        <a:latin typeface="Calibri" pitchFamily="34" charset="0"/>
                        <a:ea typeface="+mn-ea"/>
                        <a:cs typeface="Calibri" pitchFamily="34" charset="0"/>
                      </a:rPr>
                      <a:t>16K</a:t>
                    </a:r>
                    <a:r>
                      <a:rPr lang="en-US" altLang="zh-CN" sz="2000" b="1" dirty="0">
                        <a:latin typeface="Calibri" pitchFamily="34" charset="0"/>
                        <a:ea typeface="黑体" pitchFamily="2" charset="-122"/>
                        <a:cs typeface="Calibri" pitchFamily="34" charset="0"/>
                      </a:rPr>
                      <a:t>×8</a:t>
                    </a:r>
                    <a:endParaRPr lang="zh-CN" altLang="en-US" sz="2000" b="1" dirty="0">
                      <a:latin typeface="Calibri" pitchFamily="34" charset="0"/>
                      <a:ea typeface="+mn-ea"/>
                      <a:cs typeface="Calibri" pitchFamily="34" charset="0"/>
                    </a:endParaRPr>
                  </a:p>
                </p:txBody>
              </p:sp>
            </p:grpSp>
          </p:grpSp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6B026C06-6F03-47F5-9621-68C851B507CB}"/>
                  </a:ext>
                </a:extLst>
              </p:cNvPr>
              <p:cNvGrpSpPr/>
              <p:nvPr/>
            </p:nvGrpSpPr>
            <p:grpSpPr>
              <a:xfrm>
                <a:off x="742950" y="2325688"/>
                <a:ext cx="3644900" cy="2531901"/>
                <a:chOff x="2209800" y="2763838"/>
                <a:chExt cx="3644900" cy="2531901"/>
              </a:xfrm>
            </p:grpSpPr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50E15CCE-1314-4C48-AEF5-CE9AA0F8075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9800" y="2763838"/>
                  <a:ext cx="3644900" cy="1446212"/>
                  <a:chOff x="2209279" y="2763911"/>
                  <a:chExt cx="3645522" cy="1445890"/>
                </a:xfrm>
              </p:grpSpPr>
              <p:grpSp>
                <p:nvGrpSpPr>
                  <p:cNvPr id="59421" name="组合 149">
                    <a:extLst>
                      <a:ext uri="{FF2B5EF4-FFF2-40B4-BE49-F238E27FC236}">
                        <a16:creationId xmlns:a16="http://schemas.microsoft.com/office/drawing/2014/main" id="{9258137A-A78D-4624-A151-82EDD1C6FC4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09279" y="2763911"/>
                    <a:ext cx="3645522" cy="360040"/>
                    <a:chOff x="2209279" y="2401961"/>
                    <a:chExt cx="3645522" cy="360040"/>
                  </a:xfrm>
                </p:grpSpPr>
                <p:grpSp>
                  <p:nvGrpSpPr>
                    <p:cNvPr id="151" name="组合 28">
                      <a:extLst>
                        <a:ext uri="{FF2B5EF4-FFF2-40B4-BE49-F238E27FC236}">
                          <a16:creationId xmlns:a16="http://schemas.microsoft.com/office/drawing/2014/main" id="{159D24CF-A0B9-454A-83B2-FD05DA974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19105" y="2401961"/>
                      <a:ext cx="1835696" cy="360040"/>
                      <a:chOff x="7020272" y="1916832"/>
                      <a:chExt cx="1835696" cy="360040"/>
                    </a:xfrm>
                    <a:solidFill>
                      <a:srgbClr val="FFC000"/>
                    </a:solidFill>
                  </p:grpSpPr>
                  <p:sp>
                    <p:nvSpPr>
                      <p:cNvPr id="155" name="矩形 154">
                        <a:extLst>
                          <a:ext uri="{FF2B5EF4-FFF2-40B4-BE49-F238E27FC236}">
                            <a16:creationId xmlns:a16="http://schemas.microsoft.com/office/drawing/2014/main" id="{50746CB0-205E-4ED2-9430-919CC04C22C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020272" y="1916832"/>
                        <a:ext cx="914400" cy="360040"/>
                      </a:xfrm>
                      <a:prstGeom prst="rect">
                        <a:avLst/>
                      </a:prstGeom>
                      <a:grpFill/>
                      <a:ln w="19050" cap="sq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</p:spPr>
                    <p:txBody>
                      <a:bodyPr wrap="none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r>
                          <a:rPr lang="en-US" altLang="zh-CN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rPr>
                          <a:t>16K</a:t>
                        </a:r>
                        <a:r>
                          <a:rPr lang="en-US" altLang="zh-CN" sz="2000" b="1" dirty="0">
                            <a:latin typeface="Calibri" pitchFamily="34" charset="0"/>
                            <a:ea typeface="黑体" pitchFamily="2" charset="-122"/>
                            <a:cs typeface="Calibri" pitchFamily="34" charset="0"/>
                          </a:rPr>
                          <a:t>×8</a:t>
                        </a:r>
                        <a:endParaRPr lang="zh-CN" altLang="en-US" sz="2000" b="1" dirty="0">
                          <a:latin typeface="Calibri" pitchFamily="34" charset="0"/>
                          <a:ea typeface="+mn-ea"/>
                          <a:cs typeface="Calibri" pitchFamily="34" charset="0"/>
                        </a:endParaRPr>
                      </a:p>
                    </p:txBody>
                  </p:sp>
                  <p:sp>
                    <p:nvSpPr>
                      <p:cNvPr id="156" name="矩形 155">
                        <a:extLst>
                          <a:ext uri="{FF2B5EF4-FFF2-40B4-BE49-F238E27FC236}">
                            <a16:creationId xmlns:a16="http://schemas.microsoft.com/office/drawing/2014/main" id="{148237F9-1F0E-4B9A-BCE0-BFF4E2A7A79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941568" y="1916832"/>
                        <a:ext cx="914400" cy="360040"/>
                      </a:xfrm>
                      <a:prstGeom prst="rect">
                        <a:avLst/>
                      </a:prstGeom>
                      <a:grpFill/>
                      <a:ln w="19050" cap="sq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</p:spPr>
                    <p:txBody>
                      <a:bodyPr wrap="none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r>
                          <a:rPr lang="en-US" altLang="zh-CN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rPr>
                          <a:t>16K</a:t>
                        </a:r>
                        <a:r>
                          <a:rPr lang="en-US" altLang="zh-CN" sz="2000" b="1" dirty="0">
                            <a:latin typeface="Calibri" pitchFamily="34" charset="0"/>
                            <a:ea typeface="黑体" pitchFamily="2" charset="-122"/>
                            <a:cs typeface="Calibri" pitchFamily="34" charset="0"/>
                          </a:rPr>
                          <a:t>×8</a:t>
                        </a:r>
                        <a:endParaRPr lang="zh-CN" altLang="en-US" sz="2000" b="1" dirty="0">
                          <a:latin typeface="Calibri" pitchFamily="34" charset="0"/>
                          <a:ea typeface="+mn-ea"/>
                          <a:cs typeface="Calibri" pitchFamily="34" charset="0"/>
                        </a:endParaRPr>
                      </a:p>
                    </p:txBody>
                  </p:sp>
                </p:grpSp>
                <p:grpSp>
                  <p:nvGrpSpPr>
                    <p:cNvPr id="152" name="组合 28">
                      <a:extLst>
                        <a:ext uri="{FF2B5EF4-FFF2-40B4-BE49-F238E27FC236}">
                          <a16:creationId xmlns:a16="http://schemas.microsoft.com/office/drawing/2014/main" id="{8FB14DE9-B10C-46B7-B77E-685080FF57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09279" y="2401961"/>
                      <a:ext cx="1835696" cy="360040"/>
                      <a:chOff x="7020272" y="1916832"/>
                      <a:chExt cx="1835696" cy="360040"/>
                    </a:xfrm>
                    <a:solidFill>
                      <a:srgbClr val="FFC000"/>
                    </a:solidFill>
                  </p:grpSpPr>
                  <p:sp>
                    <p:nvSpPr>
                      <p:cNvPr id="153" name="矩形 152">
                        <a:extLst>
                          <a:ext uri="{FF2B5EF4-FFF2-40B4-BE49-F238E27FC236}">
                            <a16:creationId xmlns:a16="http://schemas.microsoft.com/office/drawing/2014/main" id="{24689168-8BA3-457A-B092-872CF9F563A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020272" y="1916832"/>
                        <a:ext cx="914400" cy="360040"/>
                      </a:xfrm>
                      <a:prstGeom prst="rect">
                        <a:avLst/>
                      </a:prstGeom>
                      <a:grpFill/>
                      <a:ln w="19050" cap="sq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</p:spPr>
                    <p:txBody>
                      <a:bodyPr wrap="none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r>
                          <a:rPr lang="en-US" altLang="zh-CN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rPr>
                          <a:t>16K</a:t>
                        </a:r>
                        <a:r>
                          <a:rPr lang="en-US" altLang="zh-CN" sz="2000" b="1" dirty="0">
                            <a:latin typeface="Calibri" pitchFamily="34" charset="0"/>
                            <a:ea typeface="黑体" pitchFamily="2" charset="-122"/>
                            <a:cs typeface="Calibri" pitchFamily="34" charset="0"/>
                          </a:rPr>
                          <a:t>×8</a:t>
                        </a:r>
                        <a:endParaRPr lang="zh-CN" altLang="en-US" sz="2000" b="1" dirty="0">
                          <a:latin typeface="Calibri" pitchFamily="34" charset="0"/>
                          <a:ea typeface="+mn-ea"/>
                          <a:cs typeface="Calibri" pitchFamily="34" charset="0"/>
                        </a:endParaRPr>
                      </a:p>
                    </p:txBody>
                  </p:sp>
                  <p:sp>
                    <p:nvSpPr>
                      <p:cNvPr id="154" name="矩形 153">
                        <a:extLst>
                          <a:ext uri="{FF2B5EF4-FFF2-40B4-BE49-F238E27FC236}">
                            <a16:creationId xmlns:a16="http://schemas.microsoft.com/office/drawing/2014/main" id="{29943B45-3531-4AD8-9206-F7B8278FEFA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941568" y="1916832"/>
                        <a:ext cx="914400" cy="360040"/>
                      </a:xfrm>
                      <a:prstGeom prst="rect">
                        <a:avLst/>
                      </a:prstGeom>
                      <a:grpFill/>
                      <a:ln w="19050" cap="sq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effectLst/>
                    </p:spPr>
                    <p:txBody>
                      <a:bodyPr wrap="none"/>
                      <a:lstStyle/>
                      <a:p>
                        <a:pPr algn="ctr" eaLnBrk="1" fontAlgn="auto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defRPr/>
                        </a:pPr>
                        <a:r>
                          <a:rPr lang="en-US" altLang="zh-CN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rPr>
                          <a:t>16K</a:t>
                        </a:r>
                        <a:r>
                          <a:rPr lang="en-US" altLang="zh-CN" sz="2000" b="1" dirty="0">
                            <a:latin typeface="Calibri" pitchFamily="34" charset="0"/>
                            <a:ea typeface="黑体" pitchFamily="2" charset="-122"/>
                            <a:cs typeface="Calibri" pitchFamily="34" charset="0"/>
                          </a:rPr>
                          <a:t>×8</a:t>
                        </a:r>
                        <a:endParaRPr lang="zh-CN" altLang="en-US" sz="2000" b="1" dirty="0">
                          <a:latin typeface="Calibri" pitchFamily="34" charset="0"/>
                          <a:ea typeface="+mn-ea"/>
                          <a:cs typeface="Calibri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59422" name="组合 9">
                    <a:extLst>
                      <a:ext uri="{FF2B5EF4-FFF2-40B4-BE49-F238E27FC236}">
                        <a16:creationId xmlns:a16="http://schemas.microsoft.com/office/drawing/2014/main" id="{F0BEF4F0-B8EA-4211-A9E7-DF38BB55D1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09279" y="3125861"/>
                    <a:ext cx="3645522" cy="1083940"/>
                    <a:chOff x="2209279" y="3125861"/>
                    <a:chExt cx="3645522" cy="1083940"/>
                  </a:xfrm>
                </p:grpSpPr>
                <p:grpSp>
                  <p:nvGrpSpPr>
                    <p:cNvPr id="59423" name="组合 156">
                      <a:extLst>
                        <a:ext uri="{FF2B5EF4-FFF2-40B4-BE49-F238E27FC236}">
                          <a16:creationId xmlns:a16="http://schemas.microsoft.com/office/drawing/2014/main" id="{12E04C9D-E97C-46AB-909F-B7D93148FA6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09279" y="3125861"/>
                      <a:ext cx="3645522" cy="360040"/>
                      <a:chOff x="2209279" y="2401961"/>
                      <a:chExt cx="3645522" cy="360040"/>
                    </a:xfrm>
                  </p:grpSpPr>
                  <p:grpSp>
                    <p:nvGrpSpPr>
                      <p:cNvPr id="158" name="组合 28">
                        <a:extLst>
                          <a:ext uri="{FF2B5EF4-FFF2-40B4-BE49-F238E27FC236}">
                            <a16:creationId xmlns:a16="http://schemas.microsoft.com/office/drawing/2014/main" id="{6F7452A1-A4BF-4A3A-AB1F-22D4F217BF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19105" y="2401961"/>
                        <a:ext cx="1835696" cy="360040"/>
                        <a:chOff x="7020272" y="1916832"/>
                        <a:chExt cx="1835696" cy="360040"/>
                      </a:xfrm>
                      <a:solidFill>
                        <a:srgbClr val="FFC000"/>
                      </a:solidFill>
                    </p:grpSpPr>
                    <p:sp>
                      <p:nvSpPr>
                        <p:cNvPr id="162" name="矩形 161">
                          <a:extLst>
                            <a:ext uri="{FF2B5EF4-FFF2-40B4-BE49-F238E27FC236}">
                              <a16:creationId xmlns:a16="http://schemas.microsoft.com/office/drawing/2014/main" id="{7A6D6ADE-60F3-43E9-8116-6DBB533F1D5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020272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163" name="矩形 162">
                          <a:extLst>
                            <a:ext uri="{FF2B5EF4-FFF2-40B4-BE49-F238E27FC236}">
                              <a16:creationId xmlns:a16="http://schemas.microsoft.com/office/drawing/2014/main" id="{6B09A2D0-A14F-4B8C-A9DB-308229BC504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941568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159" name="组合 28">
                        <a:extLst>
                          <a:ext uri="{FF2B5EF4-FFF2-40B4-BE49-F238E27FC236}">
                            <a16:creationId xmlns:a16="http://schemas.microsoft.com/office/drawing/2014/main" id="{73C87474-0F9F-400E-B358-6A7EE9AF5F1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09279" y="2401961"/>
                        <a:ext cx="1835696" cy="360040"/>
                        <a:chOff x="7020272" y="1916832"/>
                        <a:chExt cx="1835696" cy="360040"/>
                      </a:xfrm>
                      <a:solidFill>
                        <a:srgbClr val="FFC000"/>
                      </a:solidFill>
                    </p:grpSpPr>
                    <p:sp>
                      <p:nvSpPr>
                        <p:cNvPr id="160" name="矩形 159">
                          <a:extLst>
                            <a:ext uri="{FF2B5EF4-FFF2-40B4-BE49-F238E27FC236}">
                              <a16:creationId xmlns:a16="http://schemas.microsoft.com/office/drawing/2014/main" id="{AA4A03BC-3E31-4955-862D-1AFA8C72906D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020272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161" name="矩形 160">
                          <a:extLst>
                            <a:ext uri="{FF2B5EF4-FFF2-40B4-BE49-F238E27FC236}">
                              <a16:creationId xmlns:a16="http://schemas.microsoft.com/office/drawing/2014/main" id="{CCC99291-1E4E-4146-98C3-636C99DF28F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941568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9424" name="组合 163">
                      <a:extLst>
                        <a:ext uri="{FF2B5EF4-FFF2-40B4-BE49-F238E27FC236}">
                          <a16:creationId xmlns:a16="http://schemas.microsoft.com/office/drawing/2014/main" id="{B05D8AE9-A64C-4D33-BD60-763A3715798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09279" y="3487811"/>
                      <a:ext cx="3645522" cy="360040"/>
                      <a:chOff x="2209279" y="2401961"/>
                      <a:chExt cx="3645522" cy="360040"/>
                    </a:xfrm>
                  </p:grpSpPr>
                  <p:grpSp>
                    <p:nvGrpSpPr>
                      <p:cNvPr id="165" name="组合 28">
                        <a:extLst>
                          <a:ext uri="{FF2B5EF4-FFF2-40B4-BE49-F238E27FC236}">
                            <a16:creationId xmlns:a16="http://schemas.microsoft.com/office/drawing/2014/main" id="{7F87F975-D0FE-45E4-A25A-764E6F0C48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19105" y="2401961"/>
                        <a:ext cx="1835696" cy="360040"/>
                        <a:chOff x="7020272" y="1916832"/>
                        <a:chExt cx="1835696" cy="360040"/>
                      </a:xfrm>
                      <a:solidFill>
                        <a:srgbClr val="FFC000"/>
                      </a:solidFill>
                    </p:grpSpPr>
                    <p:sp>
                      <p:nvSpPr>
                        <p:cNvPr id="169" name="矩形 168">
                          <a:extLst>
                            <a:ext uri="{FF2B5EF4-FFF2-40B4-BE49-F238E27FC236}">
                              <a16:creationId xmlns:a16="http://schemas.microsoft.com/office/drawing/2014/main" id="{5A2052D3-8C07-47BD-B771-C026D30E4B4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020272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170" name="矩形 169">
                          <a:extLst>
                            <a:ext uri="{FF2B5EF4-FFF2-40B4-BE49-F238E27FC236}">
                              <a16:creationId xmlns:a16="http://schemas.microsoft.com/office/drawing/2014/main" id="{66854A75-0F7D-44E7-A5CC-B3DC56C7146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941568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166" name="组合 28">
                        <a:extLst>
                          <a:ext uri="{FF2B5EF4-FFF2-40B4-BE49-F238E27FC236}">
                            <a16:creationId xmlns:a16="http://schemas.microsoft.com/office/drawing/2014/main" id="{8B5C8882-7905-47E4-BEAC-D0407DB784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09279" y="2401961"/>
                        <a:ext cx="1835696" cy="360040"/>
                        <a:chOff x="7020272" y="1916832"/>
                        <a:chExt cx="1835696" cy="360040"/>
                      </a:xfrm>
                      <a:solidFill>
                        <a:srgbClr val="FFC000"/>
                      </a:solidFill>
                    </p:grpSpPr>
                    <p:sp>
                      <p:nvSpPr>
                        <p:cNvPr id="167" name="矩形 166">
                          <a:extLst>
                            <a:ext uri="{FF2B5EF4-FFF2-40B4-BE49-F238E27FC236}">
                              <a16:creationId xmlns:a16="http://schemas.microsoft.com/office/drawing/2014/main" id="{EACF0035-A30F-4DFD-A988-B5C3CB52744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020272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168" name="矩形 167">
                          <a:extLst>
                            <a:ext uri="{FF2B5EF4-FFF2-40B4-BE49-F238E27FC236}">
                              <a16:creationId xmlns:a16="http://schemas.microsoft.com/office/drawing/2014/main" id="{813B5519-6A8D-41E6-AEFE-363A597D7566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941568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59425" name="组合 170">
                      <a:extLst>
                        <a:ext uri="{FF2B5EF4-FFF2-40B4-BE49-F238E27FC236}">
                          <a16:creationId xmlns:a16="http://schemas.microsoft.com/office/drawing/2014/main" id="{80A2F9BB-08C6-47DD-BEBF-2AE02A4ACA0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09279" y="3849761"/>
                      <a:ext cx="3645522" cy="360040"/>
                      <a:chOff x="2209279" y="2401961"/>
                      <a:chExt cx="3645522" cy="360040"/>
                    </a:xfrm>
                  </p:grpSpPr>
                  <p:grpSp>
                    <p:nvGrpSpPr>
                      <p:cNvPr id="172" name="组合 28">
                        <a:extLst>
                          <a:ext uri="{FF2B5EF4-FFF2-40B4-BE49-F238E27FC236}">
                            <a16:creationId xmlns:a16="http://schemas.microsoft.com/office/drawing/2014/main" id="{71370CBB-E11D-4B23-B5D2-384CB9AD15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019105" y="2401961"/>
                        <a:ext cx="1835696" cy="360040"/>
                        <a:chOff x="7020272" y="1916832"/>
                        <a:chExt cx="1835696" cy="360040"/>
                      </a:xfrm>
                      <a:solidFill>
                        <a:srgbClr val="FFC000"/>
                      </a:solidFill>
                    </p:grpSpPr>
                    <p:sp>
                      <p:nvSpPr>
                        <p:cNvPr id="176" name="矩形 175">
                          <a:extLst>
                            <a:ext uri="{FF2B5EF4-FFF2-40B4-BE49-F238E27FC236}">
                              <a16:creationId xmlns:a16="http://schemas.microsoft.com/office/drawing/2014/main" id="{F83D462A-D45D-4682-8291-95CA5F96DBD4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020272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177" name="矩形 176">
                          <a:extLst>
                            <a:ext uri="{FF2B5EF4-FFF2-40B4-BE49-F238E27FC236}">
                              <a16:creationId xmlns:a16="http://schemas.microsoft.com/office/drawing/2014/main" id="{C1CDF5FE-543D-4445-A6B5-253DD558548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941568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173" name="组合 28">
                        <a:extLst>
                          <a:ext uri="{FF2B5EF4-FFF2-40B4-BE49-F238E27FC236}">
                            <a16:creationId xmlns:a16="http://schemas.microsoft.com/office/drawing/2014/main" id="{77A5A643-877D-492A-8B52-40F97B3F225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09279" y="2401961"/>
                        <a:ext cx="1835696" cy="360040"/>
                        <a:chOff x="7020272" y="1916832"/>
                        <a:chExt cx="1835696" cy="360040"/>
                      </a:xfrm>
                      <a:solidFill>
                        <a:srgbClr val="FFC000"/>
                      </a:solidFill>
                    </p:grpSpPr>
                    <p:sp>
                      <p:nvSpPr>
                        <p:cNvPr id="174" name="矩形 173">
                          <a:extLst>
                            <a:ext uri="{FF2B5EF4-FFF2-40B4-BE49-F238E27FC236}">
                              <a16:creationId xmlns:a16="http://schemas.microsoft.com/office/drawing/2014/main" id="{E0ED99DD-A585-4117-A041-8659C7E5F01F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020272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175" name="矩形 174">
                          <a:extLst>
                            <a:ext uri="{FF2B5EF4-FFF2-40B4-BE49-F238E27FC236}">
                              <a16:creationId xmlns:a16="http://schemas.microsoft.com/office/drawing/2014/main" id="{4B869BDC-79E3-4898-8C4B-6F6DE018BFC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7941568" y="1916832"/>
                          <a:ext cx="914400" cy="360040"/>
                        </a:xfrm>
                        <a:prstGeom prst="rect">
                          <a:avLst/>
                        </a:prstGeom>
                        <a:grpFill/>
                        <a:ln w="19050" cap="sq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  <a:effectLst/>
                      </p:spPr>
                      <p:txBody>
                        <a:bodyPr wrap="none"/>
                        <a:lstStyle/>
                        <a:p>
                          <a:pPr algn="ctr" eaLnBrk="1" fontAlgn="auto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defRPr/>
                          </a:pPr>
                          <a:r>
                            <a:rPr lang="en-US" altLang="zh-CN" sz="2000" b="1" dirty="0">
                              <a:latin typeface="Calibri" pitchFamily="34" charset="0"/>
                              <a:ea typeface="+mn-ea"/>
                              <a:cs typeface="Calibri" pitchFamily="34" charset="0"/>
                            </a:rPr>
                            <a:t>16K</a:t>
                          </a:r>
                          <a:r>
                            <a:rPr lang="en-US" altLang="zh-CN" sz="2000" b="1" dirty="0">
                              <a:latin typeface="Calibri" pitchFamily="34" charset="0"/>
                              <a:ea typeface="黑体" pitchFamily="2" charset="-122"/>
                              <a:cs typeface="Calibri" pitchFamily="34" charset="0"/>
                            </a:rPr>
                            <a:t>×8</a:t>
                          </a:r>
                          <a:endParaRPr lang="zh-CN" altLang="en-US" sz="2000" b="1" dirty="0">
                            <a:latin typeface="Calibri" pitchFamily="34" charset="0"/>
                            <a:ea typeface="+mn-ea"/>
                            <a:cs typeface="Calibri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8815CFB8-242C-4322-85FA-A789C2563C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9800" y="4211638"/>
                  <a:ext cx="3644900" cy="360362"/>
                  <a:chOff x="2209279" y="2401961"/>
                  <a:chExt cx="3645522" cy="360040"/>
                </a:xfrm>
              </p:grpSpPr>
              <p:grpSp>
                <p:nvGrpSpPr>
                  <p:cNvPr id="73" name="组合 28">
                    <a:extLst>
                      <a:ext uri="{FF2B5EF4-FFF2-40B4-BE49-F238E27FC236}">
                        <a16:creationId xmlns:a16="http://schemas.microsoft.com/office/drawing/2014/main" id="{551C4A75-6E6E-426A-ACE1-A4BDB1500763}"/>
                      </a:ext>
                    </a:extLst>
                  </p:cNvPr>
                  <p:cNvGrpSpPr/>
                  <p:nvPr/>
                </p:nvGrpSpPr>
                <p:grpSpPr>
                  <a:xfrm>
                    <a:off x="4019105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77" name="矩形 76">
                      <a:extLst>
                        <a:ext uri="{FF2B5EF4-FFF2-40B4-BE49-F238E27FC236}">
                          <a16:creationId xmlns:a16="http://schemas.microsoft.com/office/drawing/2014/main" id="{B2122766-2EB8-4DA1-80C7-9B638E8A9D2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78" name="矩形 77">
                      <a:extLst>
                        <a:ext uri="{FF2B5EF4-FFF2-40B4-BE49-F238E27FC236}">
                          <a16:creationId xmlns:a16="http://schemas.microsoft.com/office/drawing/2014/main" id="{0137B89E-6E02-4ECE-939D-37DFE15EA5C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  <p:grpSp>
                <p:nvGrpSpPr>
                  <p:cNvPr id="74" name="组合 28">
                    <a:extLst>
                      <a:ext uri="{FF2B5EF4-FFF2-40B4-BE49-F238E27FC236}">
                        <a16:creationId xmlns:a16="http://schemas.microsoft.com/office/drawing/2014/main" id="{CAE34253-EB45-44F6-B879-42EC65A45074}"/>
                      </a:ext>
                    </a:extLst>
                  </p:cNvPr>
                  <p:cNvGrpSpPr/>
                  <p:nvPr/>
                </p:nvGrpSpPr>
                <p:grpSpPr>
                  <a:xfrm>
                    <a:off x="2209279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75" name="矩形 74">
                      <a:extLst>
                        <a:ext uri="{FF2B5EF4-FFF2-40B4-BE49-F238E27FC236}">
                          <a16:creationId xmlns:a16="http://schemas.microsoft.com/office/drawing/2014/main" id="{509E6C47-F933-4371-BF6B-28FF99E38B0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76" name="矩形 75">
                      <a:extLst>
                        <a:ext uri="{FF2B5EF4-FFF2-40B4-BE49-F238E27FC236}">
                          <a16:creationId xmlns:a16="http://schemas.microsoft.com/office/drawing/2014/main" id="{647BDCAD-24D7-47FD-98E2-3D1E309C434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80" name="组合 149">
                  <a:extLst>
                    <a:ext uri="{FF2B5EF4-FFF2-40B4-BE49-F238E27FC236}">
                      <a16:creationId xmlns:a16="http://schemas.microsoft.com/office/drawing/2014/main" id="{B0F86A36-B16B-4100-B93A-28942693C8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9800" y="4573588"/>
                  <a:ext cx="3644900" cy="360120"/>
                  <a:chOff x="2209279" y="2401961"/>
                  <a:chExt cx="3645522" cy="360040"/>
                </a:xfrm>
              </p:grpSpPr>
              <p:grpSp>
                <p:nvGrpSpPr>
                  <p:cNvPr id="125" name="组合 28">
                    <a:extLst>
                      <a:ext uri="{FF2B5EF4-FFF2-40B4-BE49-F238E27FC236}">
                        <a16:creationId xmlns:a16="http://schemas.microsoft.com/office/drawing/2014/main" id="{80AE1CCC-503B-43E8-B29A-86F3DA433DDF}"/>
                      </a:ext>
                    </a:extLst>
                  </p:cNvPr>
                  <p:cNvGrpSpPr/>
                  <p:nvPr/>
                </p:nvGrpSpPr>
                <p:grpSpPr>
                  <a:xfrm>
                    <a:off x="4019105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29" name="矩形 128">
                      <a:extLst>
                        <a:ext uri="{FF2B5EF4-FFF2-40B4-BE49-F238E27FC236}">
                          <a16:creationId xmlns:a16="http://schemas.microsoft.com/office/drawing/2014/main" id="{EEDC79E0-A14D-4F19-9717-095E3B13C86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30" name="矩形 129">
                      <a:extLst>
                        <a:ext uri="{FF2B5EF4-FFF2-40B4-BE49-F238E27FC236}">
                          <a16:creationId xmlns:a16="http://schemas.microsoft.com/office/drawing/2014/main" id="{374446F0-A56D-4681-8A59-B03AB9A7F7E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  <p:grpSp>
                <p:nvGrpSpPr>
                  <p:cNvPr id="126" name="组合 28">
                    <a:extLst>
                      <a:ext uri="{FF2B5EF4-FFF2-40B4-BE49-F238E27FC236}">
                        <a16:creationId xmlns:a16="http://schemas.microsoft.com/office/drawing/2014/main" id="{059A837F-6FBF-4F2D-B614-D329FB2DA7A7}"/>
                      </a:ext>
                    </a:extLst>
                  </p:cNvPr>
                  <p:cNvGrpSpPr/>
                  <p:nvPr/>
                </p:nvGrpSpPr>
                <p:grpSpPr>
                  <a:xfrm>
                    <a:off x="2209279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27" name="矩形 126">
                      <a:extLst>
                        <a:ext uri="{FF2B5EF4-FFF2-40B4-BE49-F238E27FC236}">
                          <a16:creationId xmlns:a16="http://schemas.microsoft.com/office/drawing/2014/main" id="{8CDA4108-C760-4DC6-BD47-C5749EDEE5F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28" name="矩形 127">
                      <a:extLst>
                        <a:ext uri="{FF2B5EF4-FFF2-40B4-BE49-F238E27FC236}">
                          <a16:creationId xmlns:a16="http://schemas.microsoft.com/office/drawing/2014/main" id="{EE45331C-B92A-4B11-BA5C-0A7BDE85153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85" name="组合 156">
                  <a:extLst>
                    <a:ext uri="{FF2B5EF4-FFF2-40B4-BE49-F238E27FC236}">
                      <a16:creationId xmlns:a16="http://schemas.microsoft.com/office/drawing/2014/main" id="{45683964-2AD7-44DD-8382-3D43F7AD85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9800" y="4935619"/>
                  <a:ext cx="3644900" cy="360120"/>
                  <a:chOff x="2209279" y="2401961"/>
                  <a:chExt cx="3645522" cy="360040"/>
                </a:xfrm>
              </p:grpSpPr>
              <p:grpSp>
                <p:nvGrpSpPr>
                  <p:cNvPr id="106" name="组合 28">
                    <a:extLst>
                      <a:ext uri="{FF2B5EF4-FFF2-40B4-BE49-F238E27FC236}">
                        <a16:creationId xmlns:a16="http://schemas.microsoft.com/office/drawing/2014/main" id="{12DBF11E-06B1-498C-9F26-B88412BF7189}"/>
                      </a:ext>
                    </a:extLst>
                  </p:cNvPr>
                  <p:cNvGrpSpPr/>
                  <p:nvPr/>
                </p:nvGrpSpPr>
                <p:grpSpPr>
                  <a:xfrm>
                    <a:off x="4019105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23" name="矩形 122">
                      <a:extLst>
                        <a:ext uri="{FF2B5EF4-FFF2-40B4-BE49-F238E27FC236}">
                          <a16:creationId xmlns:a16="http://schemas.microsoft.com/office/drawing/2014/main" id="{7FA1A81F-5FFA-460A-9631-FC153F11F67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24" name="矩形 123">
                      <a:extLst>
                        <a:ext uri="{FF2B5EF4-FFF2-40B4-BE49-F238E27FC236}">
                          <a16:creationId xmlns:a16="http://schemas.microsoft.com/office/drawing/2014/main" id="{1DB7FD6F-632E-4883-9EBA-AE341015C4D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  <p:grpSp>
                <p:nvGrpSpPr>
                  <p:cNvPr id="107" name="组合 28">
                    <a:extLst>
                      <a:ext uri="{FF2B5EF4-FFF2-40B4-BE49-F238E27FC236}">
                        <a16:creationId xmlns:a16="http://schemas.microsoft.com/office/drawing/2014/main" id="{4C3A8AF8-7421-4CD7-A6A4-0B293AC1331F}"/>
                      </a:ext>
                    </a:extLst>
                  </p:cNvPr>
                  <p:cNvGrpSpPr/>
                  <p:nvPr/>
                </p:nvGrpSpPr>
                <p:grpSpPr>
                  <a:xfrm>
                    <a:off x="2209279" y="2401961"/>
                    <a:ext cx="1835696" cy="360040"/>
                    <a:chOff x="7020272" y="1916832"/>
                    <a:chExt cx="1835696" cy="360040"/>
                  </a:xfrm>
                  <a:solidFill>
                    <a:srgbClr val="FFC000"/>
                  </a:solidFill>
                </p:grpSpPr>
                <p:sp>
                  <p:nvSpPr>
                    <p:cNvPr id="108" name="矩形 107">
                      <a:extLst>
                        <a:ext uri="{FF2B5EF4-FFF2-40B4-BE49-F238E27FC236}">
                          <a16:creationId xmlns:a16="http://schemas.microsoft.com/office/drawing/2014/main" id="{81A15832-81D2-4623-9231-D196A4BDDF7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20272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109" name="矩形 108">
                      <a:extLst>
                        <a:ext uri="{FF2B5EF4-FFF2-40B4-BE49-F238E27FC236}">
                          <a16:creationId xmlns:a16="http://schemas.microsoft.com/office/drawing/2014/main" id="{6E862058-A618-4476-BDDA-6A21211AC58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941568" y="1916832"/>
                      <a:ext cx="914400" cy="360040"/>
                    </a:xfrm>
                    <a:prstGeom prst="rect">
                      <a:avLst/>
                    </a:prstGeom>
                    <a:grpFill/>
                    <a:ln w="19050" cap="sq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wrap="none"/>
                    <a:lstStyle/>
                    <a:p>
                      <a:pPr algn="ctr"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zh-CN" sz="2000" b="1" dirty="0"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16K</a:t>
                      </a:r>
                      <a:r>
                        <a:rPr lang="en-US" altLang="zh-CN" sz="2000" b="1" dirty="0">
                          <a:latin typeface="Calibri" pitchFamily="34" charset="0"/>
                          <a:ea typeface="黑体" pitchFamily="2" charset="-122"/>
                          <a:cs typeface="Calibri" pitchFamily="34" charset="0"/>
                        </a:rPr>
                        <a:t>×8</a:t>
                      </a:r>
                      <a:endParaRPr lang="zh-CN" altLang="en-US" sz="2000" b="1" dirty="0">
                        <a:latin typeface="Calibri" pitchFamily="34" charset="0"/>
                        <a:ea typeface="+mn-ea"/>
                        <a:cs typeface="Calibri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81" name="矩形 65">
                <a:extLst>
                  <a:ext uri="{FF2B5EF4-FFF2-40B4-BE49-F238E27FC236}">
                    <a16:creationId xmlns:a16="http://schemas.microsoft.com/office/drawing/2014/main" id="{9D128730-66BC-47FD-91C4-FD79D6EAD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47" y="1738250"/>
                <a:ext cx="180008" cy="549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>
                    <a:latin typeface="Calibri" panose="020F0502020204030204" pitchFamily="34" charset="0"/>
                  </a:rPr>
                  <a:t>0</a:t>
                </a:r>
                <a:endParaRPr lang="zh-CN" altLang="en-US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矩形 66">
                <a:extLst>
                  <a:ext uri="{FF2B5EF4-FFF2-40B4-BE49-F238E27FC236}">
                    <a16:creationId xmlns:a16="http://schemas.microsoft.com/office/drawing/2014/main" id="{7919E67D-54D8-4CEB-92BE-E46C728C4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47" y="2287649"/>
                <a:ext cx="180008" cy="549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>
                    <a:latin typeface="Calibri" panose="020F0502020204030204" pitchFamily="34" charset="0"/>
                  </a:rPr>
                  <a:t>1</a:t>
                </a:r>
                <a:endParaRPr lang="zh-CN" altLang="en-US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7" name="矩形 67">
                <a:extLst>
                  <a:ext uri="{FF2B5EF4-FFF2-40B4-BE49-F238E27FC236}">
                    <a16:creationId xmlns:a16="http://schemas.microsoft.com/office/drawing/2014/main" id="{7B66D2D0-5C22-411B-AA22-E997748D39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47" y="2684648"/>
                <a:ext cx="180008" cy="549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>
                    <a:latin typeface="Calibri" panose="020F0502020204030204" pitchFamily="34" charset="0"/>
                  </a:rPr>
                  <a:t>2</a:t>
                </a:r>
                <a:endParaRPr lang="zh-CN" altLang="en-US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8" name="矩形 68">
                <a:extLst>
                  <a:ext uri="{FF2B5EF4-FFF2-40B4-BE49-F238E27FC236}">
                    <a16:creationId xmlns:a16="http://schemas.microsoft.com/office/drawing/2014/main" id="{EE9A8332-07E6-4AFD-9C2E-C08F707FE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47" y="3024497"/>
                <a:ext cx="180008" cy="549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>
                    <a:latin typeface="Calibri" panose="020F0502020204030204" pitchFamily="34" charset="0"/>
                  </a:rPr>
                  <a:t>3</a:t>
                </a:r>
                <a:endParaRPr lang="zh-CN" altLang="en-US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9" name="矩形 66">
                <a:extLst>
                  <a:ext uri="{FF2B5EF4-FFF2-40B4-BE49-F238E27FC236}">
                    <a16:creationId xmlns:a16="http://schemas.microsoft.com/office/drawing/2014/main" id="{D09607D2-2F02-4BAF-A957-90BD267BB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47" y="3373499"/>
                <a:ext cx="180008" cy="549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>
                    <a:latin typeface="Calibri" panose="020F0502020204030204" pitchFamily="34" charset="0"/>
                  </a:rPr>
                  <a:t>4</a:t>
                </a:r>
                <a:endParaRPr lang="zh-CN" altLang="en-US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0" name="矩形 67">
                <a:extLst>
                  <a:ext uri="{FF2B5EF4-FFF2-40B4-BE49-F238E27FC236}">
                    <a16:creationId xmlns:a16="http://schemas.microsoft.com/office/drawing/2014/main" id="{06C6FC84-45E1-4B0F-BF85-F27CF38B07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47" y="3751448"/>
                <a:ext cx="180008" cy="549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>
                    <a:latin typeface="Calibri" panose="020F0502020204030204" pitchFamily="34" charset="0"/>
                  </a:rPr>
                  <a:t>5</a:t>
                </a:r>
                <a:endParaRPr lang="zh-CN" altLang="en-US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1" name="矩形 68">
                <a:extLst>
                  <a:ext uri="{FF2B5EF4-FFF2-40B4-BE49-F238E27FC236}">
                    <a16:creationId xmlns:a16="http://schemas.microsoft.com/office/drawing/2014/main" id="{EA3FAD1B-BFD2-4105-B56A-AD912A619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47" y="4110347"/>
                <a:ext cx="180008" cy="549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>
                    <a:latin typeface="Calibri" panose="020F0502020204030204" pitchFamily="34" charset="0"/>
                  </a:rPr>
                  <a:t>6</a:t>
                </a:r>
                <a:endParaRPr lang="zh-CN" altLang="en-US" b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3" name="矩形 68">
                <a:extLst>
                  <a:ext uri="{FF2B5EF4-FFF2-40B4-BE49-F238E27FC236}">
                    <a16:creationId xmlns:a16="http://schemas.microsoft.com/office/drawing/2014/main" id="{666575FC-4575-4BCB-99D3-0914BDD79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47" y="4491347"/>
                <a:ext cx="180008" cy="549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sq" algn="ctr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>
                    <a:latin typeface="Calibri" panose="020F0502020204030204" pitchFamily="34" charset="0"/>
                  </a:rPr>
                  <a:t>7</a:t>
                </a:r>
                <a:endParaRPr lang="zh-CN" altLang="en-US" b="1" dirty="0"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5544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C02C942E-59A2-4A9C-A0D1-FD3DC7B8D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57347" name="组合 4179">
            <a:extLst>
              <a:ext uri="{FF2B5EF4-FFF2-40B4-BE49-F238E27FC236}">
                <a16:creationId xmlns:a16="http://schemas.microsoft.com/office/drawing/2014/main" id="{8F7AFB25-DA3C-4EC2-A8D4-C5F5A9E05B48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868363"/>
            <a:ext cx="3565525" cy="449262"/>
            <a:chOff x="-96346" y="0"/>
            <a:chExt cx="5459765" cy="511950"/>
          </a:xfrm>
        </p:grpSpPr>
        <p:sp>
          <p:nvSpPr>
            <p:cNvPr id="7" name="椭圆 4181">
              <a:extLst>
                <a:ext uri="{FF2B5EF4-FFF2-40B4-BE49-F238E27FC236}">
                  <a16:creationId xmlns:a16="http://schemas.microsoft.com/office/drawing/2014/main" id="{8C2DD6A0-3BE2-4F68-95A3-1A5850295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2562"/>
              <a:ext cx="294138" cy="441399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>
              <a:extLst>
                <a:ext uri="{FF2B5EF4-FFF2-40B4-BE49-F238E27FC236}">
                  <a16:creationId xmlns:a16="http://schemas.microsoft.com/office/drawing/2014/main" id="{22AEBCF9-33B7-4984-BADA-013C92A79B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7343" y="0"/>
              <a:ext cx="4708623" cy="504714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>
              <a:extLst>
                <a:ext uri="{FF2B5EF4-FFF2-40B4-BE49-F238E27FC236}">
                  <a16:creationId xmlns:a16="http://schemas.microsoft.com/office/drawing/2014/main" id="{8265AF18-E9FA-4A07-8717-B94F0D2DC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513" y="7236"/>
              <a:ext cx="4557906" cy="504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字位同时扩展举例</a:t>
              </a:r>
            </a:p>
          </p:txBody>
        </p:sp>
      </p:grpSp>
      <p:sp>
        <p:nvSpPr>
          <p:cNvPr id="203" name="文本框 202">
            <a:extLst>
              <a:ext uri="{FF2B5EF4-FFF2-40B4-BE49-F238E27FC236}">
                <a16:creationId xmlns:a16="http://schemas.microsoft.com/office/drawing/2014/main" id="{3FD4E63F-0B54-4C33-B38B-2372E6A7132D}"/>
              </a:ext>
            </a:extLst>
          </p:cNvPr>
          <p:cNvSpPr txBox="1"/>
          <p:nvPr/>
        </p:nvSpPr>
        <p:spPr>
          <a:xfrm>
            <a:off x="654050" y="1476375"/>
            <a:ext cx="7961313" cy="515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4</a:t>
            </a:r>
            <a:r>
              <a:rPr lang="zh-CN" altLang="en-US" sz="2275" dirty="0"/>
              <a:t>  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128K</a:t>
            </a:r>
            <a:r>
              <a:rPr lang="en-US" altLang="zh-CN" sz="2275" dirty="0">
                <a:sym typeface="Symbol" panose="05050102010706020507" pitchFamily="18" charset="2"/>
              </a:rPr>
              <a:t>32</a:t>
            </a:r>
            <a:r>
              <a:rPr lang="zh-CN" altLang="en-US" sz="2275" dirty="0">
                <a:sym typeface="Symbol" panose="05050102010706020507" pitchFamily="18" charset="2"/>
              </a:rPr>
              <a:t>的存储器</a:t>
            </a:r>
            <a:endParaRPr lang="zh-CN" altLang="en-US" sz="2275" dirty="0"/>
          </a:p>
        </p:txBody>
      </p:sp>
      <p:grpSp>
        <p:nvGrpSpPr>
          <p:cNvPr id="57349" name="组合 10">
            <a:extLst>
              <a:ext uri="{FF2B5EF4-FFF2-40B4-BE49-F238E27FC236}">
                <a16:creationId xmlns:a16="http://schemas.microsoft.com/office/drawing/2014/main" id="{547425BF-66C5-494D-BE31-07EF5BD327B4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2373313"/>
            <a:ext cx="6792913" cy="3652837"/>
            <a:chOff x="2304627" y="2746596"/>
            <a:chExt cx="7162800" cy="3854450"/>
          </a:xfrm>
        </p:grpSpPr>
        <p:grpSp>
          <p:nvGrpSpPr>
            <p:cNvPr id="57352" name="Group 2">
              <a:extLst>
                <a:ext uri="{FF2B5EF4-FFF2-40B4-BE49-F238E27FC236}">
                  <a16:creationId xmlns:a16="http://schemas.microsoft.com/office/drawing/2014/main" id="{16FAFE50-D5B8-4E81-B783-9CC47CCF2B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7127" y="5729508"/>
              <a:ext cx="4198937" cy="750888"/>
              <a:chOff x="2120" y="3175"/>
              <a:chExt cx="2645" cy="473"/>
            </a:xfrm>
          </p:grpSpPr>
          <p:sp>
            <p:nvSpPr>
              <p:cNvPr id="76" name="Line 3">
                <a:extLst>
                  <a:ext uri="{FF2B5EF4-FFF2-40B4-BE49-F238E27FC236}">
                    <a16:creationId xmlns:a16="http://schemas.microsoft.com/office/drawing/2014/main" id="{923EB8FA-44AA-41D3-BB41-82DCF958818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98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77" name="Line 4">
                <a:extLst>
                  <a:ext uri="{FF2B5EF4-FFF2-40B4-BE49-F238E27FC236}">
                    <a16:creationId xmlns:a16="http://schemas.microsoft.com/office/drawing/2014/main" id="{22C6D098-728B-48D3-9052-3B3CC8FD738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5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78" name="Line 5">
                <a:extLst>
                  <a:ext uri="{FF2B5EF4-FFF2-40B4-BE49-F238E27FC236}">
                    <a16:creationId xmlns:a16="http://schemas.microsoft.com/office/drawing/2014/main" id="{502BEE99-5145-41BB-B59D-E04EEB389B0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20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79" name="Line 6">
                <a:extLst>
                  <a:ext uri="{FF2B5EF4-FFF2-40B4-BE49-F238E27FC236}">
                    <a16:creationId xmlns:a16="http://schemas.microsoft.com/office/drawing/2014/main" id="{375AD006-6897-40A5-9BCC-F6649C6B48A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20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</p:grpSp>
        <p:grpSp>
          <p:nvGrpSpPr>
            <p:cNvPr id="57353" name="Group 7">
              <a:extLst>
                <a:ext uri="{FF2B5EF4-FFF2-40B4-BE49-F238E27FC236}">
                  <a16:creationId xmlns:a16="http://schemas.microsoft.com/office/drawing/2014/main" id="{42BFE821-1934-4D7E-86E1-3C986E0E2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2902" y="5275483"/>
              <a:ext cx="574675" cy="85725"/>
              <a:chOff x="4026" y="2889"/>
              <a:chExt cx="362" cy="54"/>
            </a:xfrm>
          </p:grpSpPr>
          <p:sp>
            <p:nvSpPr>
              <p:cNvPr id="85" name="Oval 8">
                <a:extLst>
                  <a:ext uri="{FF2B5EF4-FFF2-40B4-BE49-F238E27FC236}">
                    <a16:creationId xmlns:a16="http://schemas.microsoft.com/office/drawing/2014/main" id="{20BBE76B-8BFD-4469-9E1C-10AD9B633E4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38" y="2889"/>
                <a:ext cx="51" cy="54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86" name="Oval 9">
                <a:extLst>
                  <a:ext uri="{FF2B5EF4-FFF2-40B4-BE49-F238E27FC236}">
                    <a16:creationId xmlns:a16="http://schemas.microsoft.com/office/drawing/2014/main" id="{24C9DB86-79E5-40A4-A731-F73965C21B5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26" y="2889"/>
                <a:ext cx="51" cy="54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87" name="Oval 10">
                <a:extLst>
                  <a:ext uri="{FF2B5EF4-FFF2-40B4-BE49-F238E27FC236}">
                    <a16:creationId xmlns:a16="http://schemas.microsoft.com/office/drawing/2014/main" id="{16C5E2C5-F024-4EC6-82CD-0EE401D3E7A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82" y="2889"/>
                <a:ext cx="51" cy="54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</p:grpSp>
        <p:sp>
          <p:nvSpPr>
            <p:cNvPr id="88" name="Rectangle 11">
              <a:extLst>
                <a:ext uri="{FF2B5EF4-FFF2-40B4-BE49-F238E27FC236}">
                  <a16:creationId xmlns:a16="http://schemas.microsoft.com/office/drawing/2014/main" id="{122D1A60-2396-433E-AEA4-CFA985DEC7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39996" y="3173751"/>
              <a:ext cx="863754" cy="430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A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18-16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89" name="Rectangle 12">
              <a:extLst>
                <a:ext uri="{FF2B5EF4-FFF2-40B4-BE49-F238E27FC236}">
                  <a16:creationId xmlns:a16="http://schemas.microsoft.com/office/drawing/2014/main" id="{C4B7D06D-1AC4-490E-A6FF-EBA9819CE8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09062" y="3495374"/>
              <a:ext cx="863754" cy="428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solidFill>
                    <a:srgbClr val="D60093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  <a:r>
                <a:rPr lang="en-US" altLang="zh-CN" sz="1707" baseline="-25000" dirty="0">
                  <a:solidFill>
                    <a:srgbClr val="D60093"/>
                  </a:solidFill>
                  <a:latin typeface="Times New Roman" pitchFamily="18" charset="0"/>
                  <a:ea typeface="楷体_GB2312" pitchFamily="49" charset="-122"/>
                </a:rPr>
                <a:t>15-2</a:t>
              </a:r>
              <a:endParaRPr lang="en-US" altLang="zh-CN" sz="1707" b="1" dirty="0">
                <a:solidFill>
                  <a:srgbClr val="D60093"/>
                </a:solidFill>
                <a:latin typeface="Tahoma" pitchFamily="34" charset="0"/>
                <a:ea typeface="楷体_GB2312" pitchFamily="49" charset="-122"/>
              </a:endParaRPr>
            </a:p>
          </p:txBody>
        </p:sp>
        <p:grpSp>
          <p:nvGrpSpPr>
            <p:cNvPr id="57356" name="Group 13">
              <a:extLst>
                <a:ext uri="{FF2B5EF4-FFF2-40B4-BE49-F238E27FC236}">
                  <a16:creationId xmlns:a16="http://schemas.microsoft.com/office/drawing/2014/main" id="{2C806274-0767-4EF5-AAEF-EFF05C02C2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7889" y="2746596"/>
              <a:ext cx="5189538" cy="749300"/>
              <a:chOff x="1963" y="1296"/>
              <a:chExt cx="3269" cy="472"/>
            </a:xfrm>
          </p:grpSpPr>
          <p:sp>
            <p:nvSpPr>
              <p:cNvPr id="91" name="Rectangle 14">
                <a:extLst>
                  <a:ext uri="{FF2B5EF4-FFF2-40B4-BE49-F238E27FC236}">
                    <a16:creationId xmlns:a16="http://schemas.microsoft.com/office/drawing/2014/main" id="{D82B0AFB-F4D8-4A9E-8164-741F8B1696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63" y="1299"/>
                <a:ext cx="3191" cy="404"/>
              </a:xfrm>
              <a:prstGeom prst="rect">
                <a:avLst/>
              </a:prstGeom>
              <a:solidFill>
                <a:srgbClr val="99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93" name="Rectangle 15">
                <a:extLst>
                  <a:ext uri="{FF2B5EF4-FFF2-40B4-BE49-F238E27FC236}">
                    <a16:creationId xmlns:a16="http://schemas.microsoft.com/office/drawing/2014/main" id="{937FCF84-DDE5-42AA-96E5-1038B1398A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32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111</a:t>
                </a:r>
                <a:endParaRPr lang="en-US" altLang="zh-CN" sz="1707" b="1" dirty="0">
                  <a:solidFill>
                    <a:srgbClr val="0033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94" name="Rectangle 16">
                <a:extLst>
                  <a:ext uri="{FF2B5EF4-FFF2-40B4-BE49-F238E27FC236}">
                    <a16:creationId xmlns:a16="http://schemas.microsoft.com/office/drawing/2014/main" id="{115E6FAE-2040-48C0-804A-F21F4708E07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65" y="1296"/>
                <a:ext cx="1244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707">
                    <a:solidFill>
                      <a:srgbClr val="003300"/>
                    </a:solidFill>
                    <a:latin typeface="Times New Roman" pitchFamily="18" charset="0"/>
                    <a:ea typeface="黑体" pitchFamily="2" charset="-122"/>
                  </a:rPr>
                  <a:t>译码器</a:t>
                </a:r>
              </a:p>
            </p:txBody>
          </p:sp>
          <p:sp>
            <p:nvSpPr>
              <p:cNvPr id="95" name="Rectangle 17">
                <a:extLst>
                  <a:ext uri="{FF2B5EF4-FFF2-40B4-BE49-F238E27FC236}">
                    <a16:creationId xmlns:a16="http://schemas.microsoft.com/office/drawing/2014/main" id="{D2B81280-4940-427E-9E0C-7D21D766B9C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443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010</a:t>
                </a:r>
                <a:endParaRPr lang="en-US" altLang="zh-CN" sz="1707" b="1" dirty="0">
                  <a:solidFill>
                    <a:srgbClr val="0033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96" name="Rectangle 18">
                <a:extLst>
                  <a:ext uri="{FF2B5EF4-FFF2-40B4-BE49-F238E27FC236}">
                    <a16:creationId xmlns:a16="http://schemas.microsoft.com/office/drawing/2014/main" id="{ABFAD423-7BED-4627-98E4-D7FA3C3BB9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87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001</a:t>
                </a:r>
                <a:endParaRPr lang="en-US" altLang="zh-CN" sz="1707" b="1" dirty="0">
                  <a:solidFill>
                    <a:srgbClr val="0033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1" name="Rectangle 19">
                <a:extLst>
                  <a:ext uri="{FF2B5EF4-FFF2-40B4-BE49-F238E27FC236}">
                    <a16:creationId xmlns:a16="http://schemas.microsoft.com/office/drawing/2014/main" id="{BCEB8E58-6B94-476D-9B3B-B99334AD36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65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000</a:t>
                </a:r>
                <a:endParaRPr lang="en-US" altLang="zh-CN" sz="1707" b="1" dirty="0">
                  <a:solidFill>
                    <a:srgbClr val="0033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2" name="Rectangle 20">
                <a:extLst>
                  <a:ext uri="{FF2B5EF4-FFF2-40B4-BE49-F238E27FC236}">
                    <a16:creationId xmlns:a16="http://schemas.microsoft.com/office/drawing/2014/main" id="{4EADAAF4-FC43-41C8-A9C9-4B9F36C74F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65" y="1296"/>
                <a:ext cx="311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OE#</a:t>
                </a:r>
                <a:endParaRPr lang="en-US" altLang="zh-CN" sz="1707" b="1">
                  <a:solidFill>
                    <a:srgbClr val="0033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7357" name="Group 21">
              <a:extLst>
                <a:ext uri="{FF2B5EF4-FFF2-40B4-BE49-F238E27FC236}">
                  <a16:creationId xmlns:a16="http://schemas.microsoft.com/office/drawing/2014/main" id="{E4B44785-FC4F-417E-BE3A-51D31E2AE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3527" y="5821557"/>
              <a:ext cx="5062537" cy="482597"/>
              <a:chOff x="1576" y="3233"/>
              <a:chExt cx="3189" cy="304"/>
            </a:xfrm>
          </p:grpSpPr>
          <p:sp>
            <p:nvSpPr>
              <p:cNvPr id="105" name="Rectangle 22">
                <a:extLst>
                  <a:ext uri="{FF2B5EF4-FFF2-40B4-BE49-F238E27FC236}">
                    <a16:creationId xmlns:a16="http://schemas.microsoft.com/office/drawing/2014/main" id="{B19034BA-B3E8-47AE-8A79-5021C90B61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21" y="3268"/>
                <a:ext cx="544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7" dirty="0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517" baseline="-25000" dirty="0">
                    <a:latin typeface="Times New Roman" pitchFamily="18" charset="0"/>
                    <a:ea typeface="楷体_GB2312" pitchFamily="49" charset="-122"/>
                  </a:rPr>
                  <a:t>31</a:t>
                </a:r>
                <a:r>
                  <a:rPr lang="en-US" altLang="zh-CN" sz="1517" dirty="0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7" baseline="-25000" dirty="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51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6" name="Rectangle 23">
                <a:extLst>
                  <a:ext uri="{FF2B5EF4-FFF2-40B4-BE49-F238E27FC236}">
                    <a16:creationId xmlns:a16="http://schemas.microsoft.com/office/drawing/2014/main" id="{F6C0CA0B-301E-4E04-BAC8-6DEE2632656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055" y="3247"/>
                <a:ext cx="543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7" dirty="0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517" baseline="-25000" dirty="0">
                    <a:latin typeface="Times New Roman" pitchFamily="18" charset="0"/>
                    <a:ea typeface="楷体_GB2312" pitchFamily="49" charset="-122"/>
                  </a:rPr>
                  <a:t>31</a:t>
                </a:r>
                <a:r>
                  <a:rPr lang="en-US" altLang="zh-CN" sz="1517" dirty="0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7" baseline="-25000" dirty="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51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7" name="Rectangle 24">
                <a:extLst>
                  <a:ext uri="{FF2B5EF4-FFF2-40B4-BE49-F238E27FC236}">
                    <a16:creationId xmlns:a16="http://schemas.microsoft.com/office/drawing/2014/main" id="{92ADB55D-3D64-4AFE-B3B2-A5008EF823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76" y="3241"/>
                <a:ext cx="544" cy="2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7" dirty="0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517" baseline="-25000" dirty="0">
                    <a:latin typeface="Times New Roman" pitchFamily="18" charset="0"/>
                    <a:ea typeface="楷体_GB2312" pitchFamily="49" charset="-122"/>
                  </a:rPr>
                  <a:t>31</a:t>
                </a:r>
                <a:r>
                  <a:rPr lang="en-US" altLang="zh-CN" sz="1517" dirty="0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7" baseline="-25000" dirty="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51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8" name="Rectangle 25">
                <a:extLst>
                  <a:ext uri="{FF2B5EF4-FFF2-40B4-BE49-F238E27FC236}">
                    <a16:creationId xmlns:a16="http://schemas.microsoft.com/office/drawing/2014/main" id="{8584E790-3312-40FD-94C1-768C861608C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576" y="3233"/>
                <a:ext cx="544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7" dirty="0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517" baseline="-25000" dirty="0">
                    <a:latin typeface="Times New Roman" pitchFamily="18" charset="0"/>
                    <a:ea typeface="楷体_GB2312" pitchFamily="49" charset="-122"/>
                  </a:rPr>
                  <a:t>31</a:t>
                </a:r>
                <a:r>
                  <a:rPr lang="en-US" altLang="zh-CN" sz="1517" dirty="0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7" baseline="-25000" dirty="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51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7358" name="Group 26">
              <a:extLst>
                <a:ext uri="{FF2B5EF4-FFF2-40B4-BE49-F238E27FC236}">
                  <a16:creationId xmlns:a16="http://schemas.microsoft.com/office/drawing/2014/main" id="{B3567A63-9E5F-49A1-A4FF-267A667AE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0239" y="4554760"/>
              <a:ext cx="992188" cy="1230313"/>
              <a:chOff x="1807" y="2435"/>
              <a:chExt cx="625" cy="775"/>
            </a:xfrm>
          </p:grpSpPr>
          <p:sp>
            <p:nvSpPr>
              <p:cNvPr id="157" name="Rectangle 27">
                <a:extLst>
                  <a:ext uri="{FF2B5EF4-FFF2-40B4-BE49-F238E27FC236}">
                    <a16:creationId xmlns:a16="http://schemas.microsoft.com/office/drawing/2014/main" id="{0753E934-9CC3-4531-B69C-FC5939BBB9A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87" y="2435"/>
                <a:ext cx="545" cy="676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58" name="Rectangle 29">
                <a:extLst>
                  <a:ext uri="{FF2B5EF4-FFF2-40B4-BE49-F238E27FC236}">
                    <a16:creationId xmlns:a16="http://schemas.microsoft.com/office/drawing/2014/main" id="{2470A64B-F969-48F2-A51E-BD7D4CA46FC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07" y="2509"/>
                <a:ext cx="587" cy="701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solidFill>
                    <a:srgbClr val="0033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16Kx8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4</a:t>
                </a:r>
                <a:r>
                  <a:rPr lang="zh-CN" altLang="en-US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片</a:t>
                </a:r>
                <a:endParaRPr lang="en-US" altLang="zh-CN" sz="1707" dirty="0">
                  <a:solidFill>
                    <a:srgbClr val="0033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solidFill>
                    <a:srgbClr val="0033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7359" name="Group 30">
              <a:extLst>
                <a:ext uri="{FF2B5EF4-FFF2-40B4-BE49-F238E27FC236}">
                  <a16:creationId xmlns:a16="http://schemas.microsoft.com/office/drawing/2014/main" id="{83CB7A0B-1827-4597-B40F-B744ACDBA7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1561" y="4554760"/>
              <a:ext cx="1003300" cy="1222375"/>
              <a:chOff x="4485" y="2435"/>
              <a:chExt cx="632" cy="770"/>
            </a:xfrm>
          </p:grpSpPr>
          <p:sp>
            <p:nvSpPr>
              <p:cNvPr id="160" name="Rectangle 31">
                <a:extLst>
                  <a:ext uri="{FF2B5EF4-FFF2-40B4-BE49-F238E27FC236}">
                    <a16:creationId xmlns:a16="http://schemas.microsoft.com/office/drawing/2014/main" id="{7B30490C-19C6-47E2-B888-147B3892E70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1" y="2435"/>
                <a:ext cx="546" cy="676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61" name="Rectangle 33">
                <a:extLst>
                  <a:ext uri="{FF2B5EF4-FFF2-40B4-BE49-F238E27FC236}">
                    <a16:creationId xmlns:a16="http://schemas.microsoft.com/office/drawing/2014/main" id="{8C20C8E5-AC16-41C5-BE5E-E3AE2B1DE64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85" y="2504"/>
                <a:ext cx="586" cy="701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solidFill>
                    <a:srgbClr val="0033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16Kx8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4</a:t>
                </a:r>
                <a:r>
                  <a:rPr lang="zh-CN" altLang="en-US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片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dirty="0">
                  <a:solidFill>
                    <a:srgbClr val="0033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solidFill>
                    <a:srgbClr val="0033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7360" name="Group 34">
              <a:extLst>
                <a:ext uri="{FF2B5EF4-FFF2-40B4-BE49-F238E27FC236}">
                  <a16:creationId xmlns:a16="http://schemas.microsoft.com/office/drawing/2014/main" id="{7DD98D1E-8FAC-45E5-8655-63FAFD39CB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8155" y="4554760"/>
              <a:ext cx="989013" cy="1231900"/>
              <a:chOff x="3286" y="2435"/>
              <a:chExt cx="623" cy="776"/>
            </a:xfrm>
          </p:grpSpPr>
          <p:sp>
            <p:nvSpPr>
              <p:cNvPr id="163" name="Rectangle 35">
                <a:extLst>
                  <a:ext uri="{FF2B5EF4-FFF2-40B4-BE49-F238E27FC236}">
                    <a16:creationId xmlns:a16="http://schemas.microsoft.com/office/drawing/2014/main" id="{31B36DF5-77A0-4B7F-B27E-595AB665C1D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65" y="2435"/>
                <a:ext cx="544" cy="676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64" name="Rectangle 37">
                <a:extLst>
                  <a:ext uri="{FF2B5EF4-FFF2-40B4-BE49-F238E27FC236}">
                    <a16:creationId xmlns:a16="http://schemas.microsoft.com/office/drawing/2014/main" id="{335D1FD9-E9BA-4CD7-B08F-44793718573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285" y="2511"/>
                <a:ext cx="586" cy="701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solidFill>
                    <a:srgbClr val="0033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16Kx8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4</a:t>
                </a:r>
                <a:r>
                  <a:rPr lang="zh-CN" altLang="en-US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片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dirty="0">
                  <a:solidFill>
                    <a:srgbClr val="0033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solidFill>
                    <a:srgbClr val="0033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7361" name="Group 38">
              <a:extLst>
                <a:ext uri="{FF2B5EF4-FFF2-40B4-BE49-F238E27FC236}">
                  <a16:creationId xmlns:a16="http://schemas.microsoft.com/office/drawing/2014/main" id="{F804C852-AA08-40AA-BDCD-AA9B5867BE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3877" y="4546819"/>
              <a:ext cx="984250" cy="1222375"/>
              <a:chOff x="2540" y="2430"/>
              <a:chExt cx="620" cy="770"/>
            </a:xfrm>
          </p:grpSpPr>
          <p:sp>
            <p:nvSpPr>
              <p:cNvPr id="166" name="Rectangle 39">
                <a:extLst>
                  <a:ext uri="{FF2B5EF4-FFF2-40B4-BE49-F238E27FC236}">
                    <a16:creationId xmlns:a16="http://schemas.microsoft.com/office/drawing/2014/main" id="{D2D642DE-6946-4A41-96FD-3584EC1993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614" y="2430"/>
                <a:ext cx="546" cy="675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67" name="Rectangle 41">
                <a:extLst>
                  <a:ext uri="{FF2B5EF4-FFF2-40B4-BE49-F238E27FC236}">
                    <a16:creationId xmlns:a16="http://schemas.microsoft.com/office/drawing/2014/main" id="{896635CB-98EF-4DD8-87C0-DD1EC0F4E42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540" y="2500"/>
                <a:ext cx="587" cy="700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solidFill>
                    <a:srgbClr val="0033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16Kx8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4</a:t>
                </a:r>
                <a:r>
                  <a:rPr lang="zh-CN" altLang="en-US" sz="1707" dirty="0">
                    <a:solidFill>
                      <a:srgbClr val="003300"/>
                    </a:solidFill>
                    <a:latin typeface="Times New Roman" pitchFamily="18" charset="0"/>
                    <a:ea typeface="楷体_GB2312" pitchFamily="49" charset="-122"/>
                  </a:rPr>
                  <a:t>片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dirty="0">
                  <a:solidFill>
                    <a:srgbClr val="0033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solidFill>
                    <a:srgbClr val="003300"/>
                  </a:solidFill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68" name="Line 42">
              <a:extLst>
                <a:ext uri="{FF2B5EF4-FFF2-40B4-BE49-F238E27FC236}">
                  <a16:creationId xmlns:a16="http://schemas.microsoft.com/office/drawing/2014/main" id="{966E8AAB-B444-4398-8D1A-9D8C73E4B7A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92253" y="3922530"/>
              <a:ext cx="5433617" cy="1675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69" name="Line 43">
              <a:extLst>
                <a:ext uri="{FF2B5EF4-FFF2-40B4-BE49-F238E27FC236}">
                  <a16:creationId xmlns:a16="http://schemas.microsoft.com/office/drawing/2014/main" id="{CD7496BA-3F8E-4EDE-B0CB-44C9C42EA5B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39996" y="3173751"/>
              <a:ext cx="0" cy="750454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70" name="Line 44">
              <a:extLst>
                <a:ext uri="{FF2B5EF4-FFF2-40B4-BE49-F238E27FC236}">
                  <a16:creationId xmlns:a16="http://schemas.microsoft.com/office/drawing/2014/main" id="{52872AE4-EB4B-460B-AE56-2D070C8AC97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39996" y="3173751"/>
              <a:ext cx="741557" cy="3350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71" name="Line 45">
              <a:extLst>
                <a:ext uri="{FF2B5EF4-FFF2-40B4-BE49-F238E27FC236}">
                  <a16:creationId xmlns:a16="http://schemas.microsoft.com/office/drawing/2014/main" id="{920695AC-8558-44DA-9135-B6E22F8FDBA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92253" y="6478763"/>
              <a:ext cx="6051302" cy="1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grpSp>
          <p:nvGrpSpPr>
            <p:cNvPr id="57366" name="Group 69">
              <a:extLst>
                <a:ext uri="{FF2B5EF4-FFF2-40B4-BE49-F238E27FC236}">
                  <a16:creationId xmlns:a16="http://schemas.microsoft.com/office/drawing/2014/main" id="{A8DDBAE5-7FB5-40C6-BDAD-8B6FA890F3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4627" y="2746596"/>
              <a:ext cx="1111250" cy="3854450"/>
              <a:chOff x="720" y="1200"/>
              <a:chExt cx="700" cy="2428"/>
            </a:xfrm>
          </p:grpSpPr>
          <p:sp>
            <p:nvSpPr>
              <p:cNvPr id="173" name="Rectangle 52">
                <a:extLst>
                  <a:ext uri="{FF2B5EF4-FFF2-40B4-BE49-F238E27FC236}">
                    <a16:creationId xmlns:a16="http://schemas.microsoft.com/office/drawing/2014/main" id="{3AC9F64E-C4E3-4F48-AA9C-7406500A4A3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0" y="1200"/>
                <a:ext cx="622" cy="2428"/>
              </a:xfrm>
              <a:prstGeom prst="rect">
                <a:avLst/>
              </a:prstGeom>
              <a:solidFill>
                <a:srgbClr val="CCFF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74" name="Rectangle 47">
                <a:extLst>
                  <a:ext uri="{FF2B5EF4-FFF2-40B4-BE49-F238E27FC236}">
                    <a16:creationId xmlns:a16="http://schemas.microsoft.com/office/drawing/2014/main" id="{F0F72903-1B1A-4BDB-BDA0-2D3284DA3F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76" y="1740"/>
                <a:ext cx="544" cy="2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A</a:t>
                </a:r>
                <a:r>
                  <a:rPr lang="en-US" altLang="zh-CN" sz="1707" baseline="-25000" dirty="0">
                    <a:latin typeface="Times New Roman" pitchFamily="18" charset="0"/>
                    <a:ea typeface="楷体_GB2312" pitchFamily="49" charset="-122"/>
                  </a:rPr>
                  <a:t>18-0</a:t>
                </a: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5" name="Rectangle 48">
                <a:extLst>
                  <a:ext uri="{FF2B5EF4-FFF2-40B4-BE49-F238E27FC236}">
                    <a16:creationId xmlns:a16="http://schemas.microsoft.com/office/drawing/2014/main" id="{8C4F482D-78A3-482D-B5DF-77020A9273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8" y="1200"/>
                <a:ext cx="544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MREQ#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6" name="Rectangle 49">
                <a:extLst>
                  <a:ext uri="{FF2B5EF4-FFF2-40B4-BE49-F238E27FC236}">
                    <a16:creationId xmlns:a16="http://schemas.microsoft.com/office/drawing/2014/main" id="{3001CB29-D41B-47FA-9211-9F5FCB671E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76" y="2009"/>
                <a:ext cx="544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R/W#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7" name="Rectangle 50">
                <a:extLst>
                  <a:ext uri="{FF2B5EF4-FFF2-40B4-BE49-F238E27FC236}">
                    <a16:creationId xmlns:a16="http://schemas.microsoft.com/office/drawing/2014/main" id="{95011159-9090-4BCC-9453-64F21AD05E4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0" y="2278"/>
                <a:ext cx="545" cy="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CPU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8" name="Rectangle 51">
                <a:extLst>
                  <a:ext uri="{FF2B5EF4-FFF2-40B4-BE49-F238E27FC236}">
                    <a16:creationId xmlns:a16="http://schemas.microsoft.com/office/drawing/2014/main" id="{8E96DFA6-59DB-451A-8B63-CA2CECF5F2A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8" y="3289"/>
                <a:ext cx="544" cy="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31</a:t>
                </a:r>
                <a:r>
                  <a:rPr lang="en-US" altLang="zh-CN" sz="1707">
                    <a:latin typeface="Times New Roman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7" baseline="-25000">
                    <a:latin typeface="Times New Roman" pitchFamily="18" charset="0"/>
                    <a:ea typeface="楷体_GB2312" pitchFamily="49" charset="-122"/>
                  </a:rPr>
                  <a:t>0</a:t>
                </a:r>
                <a:endParaRPr lang="en-US" altLang="zh-CN" sz="1707" b="1">
                  <a:latin typeface="Tahoma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79" name="Line 53">
              <a:extLst>
                <a:ext uri="{FF2B5EF4-FFF2-40B4-BE49-F238E27FC236}">
                  <a16:creationId xmlns:a16="http://schemas.microsoft.com/office/drawing/2014/main" id="{FE9D708F-AD29-4CC3-9BE7-0380D5006A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92253" y="2961011"/>
              <a:ext cx="98930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grpSp>
          <p:nvGrpSpPr>
            <p:cNvPr id="57368" name="Group 54">
              <a:extLst>
                <a:ext uri="{FF2B5EF4-FFF2-40B4-BE49-F238E27FC236}">
                  <a16:creationId xmlns:a16="http://schemas.microsoft.com/office/drawing/2014/main" id="{619A385D-20A3-44CB-AE54-2719DF94A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1602" y="3394296"/>
              <a:ext cx="4325937" cy="1295400"/>
              <a:chOff x="2274" y="1704"/>
              <a:chExt cx="2725" cy="816"/>
            </a:xfrm>
          </p:grpSpPr>
          <p:sp>
            <p:nvSpPr>
              <p:cNvPr id="181" name="Line 55">
                <a:extLst>
                  <a:ext uri="{FF2B5EF4-FFF2-40B4-BE49-F238E27FC236}">
                    <a16:creationId xmlns:a16="http://schemas.microsoft.com/office/drawing/2014/main" id="{A24B2643-F553-4B93-BA75-B8BE231ED2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2274" y="1710"/>
                <a:ext cx="2" cy="81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82" name="Line 56">
                <a:extLst>
                  <a:ext uri="{FF2B5EF4-FFF2-40B4-BE49-F238E27FC236}">
                    <a16:creationId xmlns:a16="http://schemas.microsoft.com/office/drawing/2014/main" id="{829B0922-0EC7-4DC3-8988-379264BC245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997" y="1704"/>
                <a:ext cx="2" cy="74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83" name="Line 57">
                <a:extLst>
                  <a:ext uri="{FF2B5EF4-FFF2-40B4-BE49-F238E27FC236}">
                    <a16:creationId xmlns:a16="http://schemas.microsoft.com/office/drawing/2014/main" id="{6F52D2EA-90FE-4A4F-8B3D-77A75A58549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753" y="1709"/>
                <a:ext cx="1" cy="80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84" name="Line 58">
                <a:extLst>
                  <a:ext uri="{FF2B5EF4-FFF2-40B4-BE49-F238E27FC236}">
                    <a16:creationId xmlns:a16="http://schemas.microsoft.com/office/drawing/2014/main" id="{9C13294C-82F4-44C4-8188-05D3261ED32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2974" y="1710"/>
                <a:ext cx="2" cy="81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</p:grpSp>
        <p:grpSp>
          <p:nvGrpSpPr>
            <p:cNvPr id="57369" name="Group 59">
              <a:extLst>
                <a:ext uri="{FF2B5EF4-FFF2-40B4-BE49-F238E27FC236}">
                  <a16:creationId xmlns:a16="http://schemas.microsoft.com/office/drawing/2014/main" id="{C6210E29-05FD-48E5-A69D-5C54A8F991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7127" y="3922933"/>
              <a:ext cx="4198937" cy="642938"/>
              <a:chOff x="2120" y="2037"/>
              <a:chExt cx="2645" cy="405"/>
            </a:xfrm>
          </p:grpSpPr>
          <p:sp>
            <p:nvSpPr>
              <p:cNvPr id="186" name="Line 60">
                <a:extLst>
                  <a:ext uri="{FF2B5EF4-FFF2-40B4-BE49-F238E27FC236}">
                    <a16:creationId xmlns:a16="http://schemas.microsoft.com/office/drawing/2014/main" id="{7B3CB14F-58C7-47F7-B9F5-005BA0471EA5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765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87" name="Line 61">
                <a:extLst>
                  <a:ext uri="{FF2B5EF4-FFF2-40B4-BE49-F238E27FC236}">
                    <a16:creationId xmlns:a16="http://schemas.microsoft.com/office/drawing/2014/main" id="{67069B43-31A8-412B-A0D2-980D27906D7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20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88" name="Line 62">
                <a:extLst>
                  <a:ext uri="{FF2B5EF4-FFF2-40B4-BE49-F238E27FC236}">
                    <a16:creationId xmlns:a16="http://schemas.microsoft.com/office/drawing/2014/main" id="{5C558ACA-D97D-4D0E-9450-307BD9C14B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120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89" name="Line 63">
                <a:extLst>
                  <a:ext uri="{FF2B5EF4-FFF2-40B4-BE49-F238E27FC236}">
                    <a16:creationId xmlns:a16="http://schemas.microsoft.com/office/drawing/2014/main" id="{5D8CD3AC-076B-4C95-ACAC-4CA5336D06A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598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</p:grpSp>
        <p:sp>
          <p:nvSpPr>
            <p:cNvPr id="190" name="Line 64">
              <a:extLst>
                <a:ext uri="{FF2B5EF4-FFF2-40B4-BE49-F238E27FC236}">
                  <a16:creationId xmlns:a16="http://schemas.microsoft.com/office/drawing/2014/main" id="{6ACFE5B8-EB7B-4B92-AAD0-2C0521676B6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286575" y="4244153"/>
              <a:ext cx="0" cy="43050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91" name="Line 65">
              <a:extLst>
                <a:ext uri="{FF2B5EF4-FFF2-40B4-BE49-F238E27FC236}">
                  <a16:creationId xmlns:a16="http://schemas.microsoft.com/office/drawing/2014/main" id="{0D820FC5-9C8D-422F-AB69-58C0A4B48B9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92253" y="4244153"/>
              <a:ext cx="5277941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92" name="Line 66">
              <a:extLst>
                <a:ext uri="{FF2B5EF4-FFF2-40B4-BE49-F238E27FC236}">
                  <a16:creationId xmlns:a16="http://schemas.microsoft.com/office/drawing/2014/main" id="{0DCC3CE4-AFC7-41A1-ACFC-94DD740CD3E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8570194" y="4244153"/>
              <a:ext cx="0" cy="43050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93" name="Line 67">
              <a:extLst>
                <a:ext uri="{FF2B5EF4-FFF2-40B4-BE49-F238E27FC236}">
                  <a16:creationId xmlns:a16="http://schemas.microsoft.com/office/drawing/2014/main" id="{45C1BB63-A9E9-4B7C-A915-C198C009FDC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5428203" y="4220701"/>
              <a:ext cx="0" cy="43050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94" name="Line 68">
              <a:extLst>
                <a:ext uri="{FF2B5EF4-FFF2-40B4-BE49-F238E27FC236}">
                  <a16:creationId xmlns:a16="http://schemas.microsoft.com/office/drawing/2014/main" id="{128A9732-4D61-4AEF-96C8-CFB82F7502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6648508" y="4220701"/>
              <a:ext cx="0" cy="46903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2F8B1536-5FA1-47E6-8B1C-6FD79A661976}"/>
                  </a:ext>
                </a:extLst>
              </p14:cNvPr>
              <p14:cNvContentPartPr/>
              <p14:nvPr/>
            </p14:nvContentPartPr>
            <p14:xfrm>
              <a:off x="12185600" y="6737084"/>
              <a:ext cx="341" cy="341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2F8B1536-5FA1-47E6-8B1C-6FD79A6619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76734" y="6728218"/>
                <a:ext cx="18073" cy="18073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标题 1">
            <a:extLst>
              <a:ext uri="{FF2B5EF4-FFF2-40B4-BE49-F238E27FC236}">
                <a16:creationId xmlns:a16="http://schemas.microsoft.com/office/drawing/2014/main" id="{5D13ABDE-E763-49C3-B0FE-116EB9103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  <p:sp>
        <p:nvSpPr>
          <p:cNvPr id="74" name="内容占位符 2">
            <a:extLst>
              <a:ext uri="{FF2B5EF4-FFF2-40B4-BE49-F238E27FC236}">
                <a16:creationId xmlns:a16="http://schemas.microsoft.com/office/drawing/2014/main" id="{54CAE13E-2402-4D3E-A587-D1D33541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8260" y="2052637"/>
            <a:ext cx="4408488" cy="411004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组内同时工作</a:t>
            </a:r>
            <a:endParaRPr lang="en-US" altLang="zh-CN" dirty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400" dirty="0"/>
              <a:t>同组片选连接一起</a:t>
            </a:r>
            <a:endParaRPr lang="en-US" altLang="zh-CN" sz="2400" dirty="0"/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同一时刻仅一组工作</a:t>
            </a:r>
            <a:endParaRPr lang="en-US" altLang="zh-CN" dirty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400" dirty="0"/>
              <a:t>译码器输出用于选择组</a:t>
            </a:r>
            <a:endParaRPr lang="en-US" altLang="zh-CN" sz="2400" dirty="0"/>
          </a:p>
          <a:p>
            <a:pPr marL="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3000" b="1" dirty="0">
                <a:solidFill>
                  <a:schemeClr val="tx1"/>
                </a:solidFill>
              </a:rPr>
              <a:t>思考：每一组地址范围？</a:t>
            </a:r>
            <a:endParaRPr lang="en-US" altLang="zh-CN" sz="3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3">
            <a:extLst>
              <a:ext uri="{FF2B5EF4-FFF2-40B4-BE49-F238E27FC236}">
                <a16:creationId xmlns:a16="http://schemas.microsoft.com/office/drawing/2014/main" id="{CAFC841F-BD43-4037-9890-9266364DC08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9200" y="635000"/>
            <a:ext cx="97536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、某机器字长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位，存储容量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64MB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，若按字编址，它的寻址范围是（）</a:t>
            </a:r>
          </a:p>
        </p:txBody>
      </p:sp>
      <p:sp>
        <p:nvSpPr>
          <p:cNvPr id="65539" name="TextBox 4">
            <a:extLst>
              <a:ext uri="{FF2B5EF4-FFF2-40B4-BE49-F238E27FC236}">
                <a16:creationId xmlns:a16="http://schemas.microsoft.com/office/drawing/2014/main" id="{BE0D5275-D043-4244-9980-9F0621C7A45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38400" y="27860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8M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5540" name="TextBox 5">
            <a:extLst>
              <a:ext uri="{FF2B5EF4-FFF2-40B4-BE49-F238E27FC236}">
                <a16:creationId xmlns:a16="http://schemas.microsoft.com/office/drawing/2014/main" id="{CF691186-600D-47EC-8A65-C7128BE6F03D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38400" y="364331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16MB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5541" name="TextBox 6">
            <a:extLst>
              <a:ext uri="{FF2B5EF4-FFF2-40B4-BE49-F238E27FC236}">
                <a16:creationId xmlns:a16="http://schemas.microsoft.com/office/drawing/2014/main" id="{6DCE9A5D-422F-42A3-B998-231A0C38A94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45005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16M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5542" name="TextBox 7">
            <a:extLst>
              <a:ext uri="{FF2B5EF4-FFF2-40B4-BE49-F238E27FC236}">
                <a16:creationId xmlns:a16="http://schemas.microsoft.com/office/drawing/2014/main" id="{05EF0206-17C9-42D2-B91D-269BED2212F2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8400" y="535781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8MB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EF6372-F80A-4D25-8C48-931DC802E4D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495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A2DA7-3201-4808-B23B-1469DC04F42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68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476748-6F8F-48CC-8383-7A38EE02DAC2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06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D3E289B-B868-403C-A53C-E311F79FE74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13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1D88AC6-C4BA-49A0-B5B1-C777C9264A2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162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2DF6A0-D96D-480B-87BF-11FD150E056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3C33BD-F23A-4674-9292-4E650B90519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7952A3-7688-40EE-BF3E-A5BBB776454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、按字编址，一个地址访问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个字节。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需要的地址数目：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64MB/4B=16M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85BC5F3-6C07-47F3-A227-CFCAA3DFA66B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CD4E0A8D-57B5-4745-87F7-E759F125DC1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markBlock">
              <a:extLst>
                <a:ext uri="{FF2B5EF4-FFF2-40B4-BE49-F238E27FC236}">
                  <a16:creationId xmlns:a16="http://schemas.microsoft.com/office/drawing/2014/main" id="{5C65E40E-0A3B-4DFE-90CB-D0E80EF2CC0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RemarkTitleText">
              <a:extLst>
                <a:ext uri="{FF2B5EF4-FFF2-40B4-BE49-F238E27FC236}">
                  <a16:creationId xmlns:a16="http://schemas.microsoft.com/office/drawing/2014/main" id="{E89E2C94-8258-44DF-9D08-D29E781EFEBB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6" name="RemarkBack">
            <a:extLst>
              <a:ext uri="{FF2B5EF4-FFF2-40B4-BE49-F238E27FC236}">
                <a16:creationId xmlns:a16="http://schemas.microsoft.com/office/drawing/2014/main" id="{216C584F-E220-4BC8-A554-37C1D6971A0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markBlock">
            <a:extLst>
              <a:ext uri="{FF2B5EF4-FFF2-40B4-BE49-F238E27FC236}">
                <a16:creationId xmlns:a16="http://schemas.microsoft.com/office/drawing/2014/main" id="{DDBBBB96-DC47-4287-8F7B-75001F27630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markTitleText">
            <a:extLst>
              <a:ext uri="{FF2B5EF4-FFF2-40B4-BE49-F238E27FC236}">
                <a16:creationId xmlns:a16="http://schemas.microsoft.com/office/drawing/2014/main" id="{8C604F8E-0725-4438-AA86-7A5A4082EB8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65548" name="Group 17">
            <a:extLst>
              <a:ext uri="{FF2B5EF4-FFF2-40B4-BE49-F238E27FC236}">
                <a16:creationId xmlns:a16="http://schemas.microsoft.com/office/drawing/2014/main" id="{1AA4FF9A-654E-4082-9371-FE5353040D76}"/>
              </a:ext>
            </a:extLst>
          </p:cNvPr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EFC15317-2B93-4893-9256-0CC94B9429D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58CA4586-5ECA-4BC8-9573-B7DEB2E7DA4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552" name="TypeText">
              <a:extLst>
                <a:ext uri="{FF2B5EF4-FFF2-40B4-BE49-F238E27FC236}">
                  <a16:creationId xmlns:a16="http://schemas.microsoft.com/office/drawing/2014/main" id="{A0E6CBBE-F514-4D77-A7F2-3015282CE9EB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65553" name="TipText">
              <a:extLst>
                <a:ext uri="{FF2B5EF4-FFF2-40B4-BE49-F238E27FC236}">
                  <a16:creationId xmlns:a16="http://schemas.microsoft.com/office/drawing/2014/main" id="{25CB59EE-2EDB-46C1-AEEE-E79C47BD8617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90943" y="109220"/>
              <a:ext cx="2286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5549" name="Picture 2">
            <a:extLst>
              <a:ext uri="{FF2B5EF4-FFF2-40B4-BE49-F238E27FC236}">
                <a16:creationId xmlns:a16="http://schemas.microsoft.com/office/drawing/2014/main" id="{CDB14574-F874-4288-843E-8891B3B82A49}"/>
              </a:ext>
            </a:extLst>
          </p:cNvPr>
          <p:cNvPicPr>
            <a:picLocks noChangeArrowheads="1"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552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3">
            <a:extLst>
              <a:ext uri="{FF2B5EF4-FFF2-40B4-BE49-F238E27FC236}">
                <a16:creationId xmlns:a16="http://schemas.microsoft.com/office/drawing/2014/main" id="{80337E74-47F6-492B-90CA-6CA892531EB0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9200" y="635000"/>
            <a:ext cx="97536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、主存按字节编址，地址从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0A4000H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到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0CBFFFH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，共有（）字节；若用存储容量为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32K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*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位的存储芯片构成该主存，至少需要（）片。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6563" name="TextBox 4">
            <a:extLst>
              <a:ext uri="{FF2B5EF4-FFF2-40B4-BE49-F238E27FC236}">
                <a16:creationId xmlns:a16="http://schemas.microsoft.com/office/drawing/2014/main" id="{D49F0FEC-CECF-407E-8D35-8FF1D43DD67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38400" y="27860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80K, 2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6564" name="TextBox 5">
            <a:extLst>
              <a:ext uri="{FF2B5EF4-FFF2-40B4-BE49-F238E27FC236}">
                <a16:creationId xmlns:a16="http://schemas.microsoft.com/office/drawing/2014/main" id="{5A1FE438-6033-431F-B017-668A63D8EFF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38400" y="364331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96K, 2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6565" name="TextBox 6">
            <a:extLst>
              <a:ext uri="{FF2B5EF4-FFF2-40B4-BE49-F238E27FC236}">
                <a16:creationId xmlns:a16="http://schemas.microsoft.com/office/drawing/2014/main" id="{D902F81D-D82B-4E29-B464-8A0D337C814E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45005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160K, 5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6566" name="TextBox 7">
            <a:extLst>
              <a:ext uri="{FF2B5EF4-FFF2-40B4-BE49-F238E27FC236}">
                <a16:creationId xmlns:a16="http://schemas.microsoft.com/office/drawing/2014/main" id="{A1B0775F-3554-40DF-B2D3-07EF2ADCB7C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8400" y="535781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192K, 5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4E18F6-ED12-44EE-86E9-A810D4DD6C58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495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DE8CB2-82F2-4709-A8AA-E9D05553A55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68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BD72E1-51ED-4CA4-848C-27DDE03619B9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06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9F19E0-B52F-46C8-9883-D62F985AB61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13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41D93D-CEE5-4D3C-BA5B-95A71E73ECF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162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3A47EE-66BA-4DAA-AAEC-08C6606C37E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483546-777A-4B54-A2A2-0642897BB79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5BBD7A-E7F3-43D9-8DDA-96EF0B0D59A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17009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0CBFFFH- 0A4000H=27FFFH+1=28000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转换为二进制数，并转换为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K</a:t>
            </a: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0010 1000 0000  0000 0000 =2</a:t>
            </a:r>
            <a:r>
              <a:rPr lang="en-US" altLang="zh-CN" sz="2000" baseline="30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17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+2</a:t>
            </a:r>
            <a:r>
              <a:rPr lang="en-US" altLang="zh-CN" sz="2000" baseline="30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15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除以 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en-US" altLang="zh-CN" sz="2000" baseline="30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10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=2</a:t>
            </a:r>
            <a:r>
              <a:rPr lang="en-US" altLang="zh-CN" sz="2000" baseline="30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+2</a:t>
            </a:r>
            <a:r>
              <a:rPr lang="en-US" altLang="zh-CN" sz="2000" baseline="30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5=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128+32=160,160/32=5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片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所以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</a:p>
          <a:p>
            <a:pPr lvl="0"/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BB181C5-F2D5-42A9-A6ED-8ED66586CDB6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F285CC57-9335-4EAC-92F1-FF3390E6F2B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markBlock">
              <a:extLst>
                <a:ext uri="{FF2B5EF4-FFF2-40B4-BE49-F238E27FC236}">
                  <a16:creationId xmlns:a16="http://schemas.microsoft.com/office/drawing/2014/main" id="{1810F7F8-2A25-4599-A6DE-C72FDC78F4A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RemarkTitleText">
              <a:extLst>
                <a:ext uri="{FF2B5EF4-FFF2-40B4-BE49-F238E27FC236}">
                  <a16:creationId xmlns:a16="http://schemas.microsoft.com/office/drawing/2014/main" id="{9339FF82-4F23-404E-8C03-8CF9FCCEBE13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6" name="RemarkBack">
            <a:extLst>
              <a:ext uri="{FF2B5EF4-FFF2-40B4-BE49-F238E27FC236}">
                <a16:creationId xmlns:a16="http://schemas.microsoft.com/office/drawing/2014/main" id="{82060EB8-99D5-4058-99B6-9BA6099EB7C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markBlock">
            <a:extLst>
              <a:ext uri="{FF2B5EF4-FFF2-40B4-BE49-F238E27FC236}">
                <a16:creationId xmlns:a16="http://schemas.microsoft.com/office/drawing/2014/main" id="{84EE49E3-031A-431D-80EE-3B2D9B88BB0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markTitleText">
            <a:extLst>
              <a:ext uri="{FF2B5EF4-FFF2-40B4-BE49-F238E27FC236}">
                <a16:creationId xmlns:a16="http://schemas.microsoft.com/office/drawing/2014/main" id="{8336AF52-E497-482E-8843-6642F142157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66572" name="Group 17">
            <a:extLst>
              <a:ext uri="{FF2B5EF4-FFF2-40B4-BE49-F238E27FC236}">
                <a16:creationId xmlns:a16="http://schemas.microsoft.com/office/drawing/2014/main" id="{79691C4F-9312-4638-AF4A-7642395C7E4C}"/>
              </a:ext>
            </a:extLst>
          </p:cNvPr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70E6E009-D118-44D8-A713-087BECF8FEB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1E651216-E9B4-4517-88AA-73023E238A3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6576" name="TypeText">
              <a:extLst>
                <a:ext uri="{FF2B5EF4-FFF2-40B4-BE49-F238E27FC236}">
                  <a16:creationId xmlns:a16="http://schemas.microsoft.com/office/drawing/2014/main" id="{48BD53DB-B667-424A-AB35-A643EA84C7FF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66577" name="TipText">
              <a:extLst>
                <a:ext uri="{FF2B5EF4-FFF2-40B4-BE49-F238E27FC236}">
                  <a16:creationId xmlns:a16="http://schemas.microsoft.com/office/drawing/2014/main" id="{738A83F9-21FF-4290-B6C6-EDA4A396DBF6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90943" y="109220"/>
              <a:ext cx="2286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anchor="ctr" anchorCtr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6573" name="Picture 2">
            <a:extLst>
              <a:ext uri="{FF2B5EF4-FFF2-40B4-BE49-F238E27FC236}">
                <a16:creationId xmlns:a16="http://schemas.microsoft.com/office/drawing/2014/main" id="{F70A8A95-C07D-45E8-918E-BCA8B20A4E6D}"/>
              </a:ext>
            </a:extLst>
          </p:cNvPr>
          <p:cNvPicPr>
            <a:picLocks noChangeArrowheads="1"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9086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5">
            <a:extLst>
              <a:ext uri="{FF2B5EF4-FFF2-40B4-BE49-F238E27FC236}">
                <a16:creationId xmlns:a16="http://schemas.microsoft.com/office/drawing/2014/main" id="{9018714D-8656-4E33-985B-48E7419E4626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9200" y="635000"/>
            <a:ext cx="97536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、某计算机主存容量为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64K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*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，其中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ROM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区为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4KB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，其余为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区，按字节编址。现要用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2KB*8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ROM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芯片和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4K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*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芯片来设计该存储器，则需要上述规格的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ROM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芯片数和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芯片数分别是（）</a:t>
            </a:r>
          </a:p>
        </p:txBody>
      </p:sp>
      <p:sp>
        <p:nvSpPr>
          <p:cNvPr id="61443" name="TextBox 6">
            <a:extLst>
              <a:ext uri="{FF2B5EF4-FFF2-40B4-BE49-F238E27FC236}">
                <a16:creationId xmlns:a16="http://schemas.microsoft.com/office/drawing/2014/main" id="{542CA851-CC73-4B76-AFE1-824934DD0EE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38400" y="27860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15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1444" name="TextBox 7">
            <a:extLst>
              <a:ext uri="{FF2B5EF4-FFF2-40B4-BE49-F238E27FC236}">
                <a16:creationId xmlns:a16="http://schemas.microsoft.com/office/drawing/2014/main" id="{9AE49B54-5279-401E-8A93-9A872701B032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38400" y="364331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15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1445" name="TextBox 8">
            <a:extLst>
              <a:ext uri="{FF2B5EF4-FFF2-40B4-BE49-F238E27FC236}">
                <a16:creationId xmlns:a16="http://schemas.microsoft.com/office/drawing/2014/main" id="{6BD43440-E5AE-4F9F-AB70-76DCD82319B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45005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30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5E598D09-5DD7-4402-A59F-EECFE9671393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8400" y="535781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30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42FDE5-831B-487D-B5B2-708C08DF805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495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D26D90-8CAD-45D1-8940-AA8C0589D67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68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710DC08-C5FE-4229-A3A7-ABF3D0975158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0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6162DC-B64F-45D3-80A3-51A70E3D6E8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131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FB2977-1B4F-473B-B6A1-3EF8A3C143C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162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F1387A3-23DA-429F-915B-37B669A05DF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A55DCD-2767-458E-B0D4-59A18DA9FA8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B0F475-193C-4530-BA17-B746A4858EC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193899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ROM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字扩展，需要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先位扩展，再字扩展，每组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片，构成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4K*8,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60K/4K=15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组。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15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*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2=30</a:t>
            </a:r>
          </a:p>
          <a:p>
            <a:pPr lvl="0"/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BF12C3-8313-4748-B35F-48C7F7B808AE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5492C822-C0DF-4EB3-B949-CAD8C7A9D5E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markBlock">
              <a:extLst>
                <a:ext uri="{FF2B5EF4-FFF2-40B4-BE49-F238E27FC236}">
                  <a16:creationId xmlns:a16="http://schemas.microsoft.com/office/drawing/2014/main" id="{9E8049D4-78F2-4D46-B60D-FB06979CFDD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RemarkTitleText">
              <a:extLst>
                <a:ext uri="{FF2B5EF4-FFF2-40B4-BE49-F238E27FC236}">
                  <a16:creationId xmlns:a16="http://schemas.microsoft.com/office/drawing/2014/main" id="{A0F108D0-0EB0-4041-8924-94778D989090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9" name="RemarkBack">
            <a:extLst>
              <a:ext uri="{FF2B5EF4-FFF2-40B4-BE49-F238E27FC236}">
                <a16:creationId xmlns:a16="http://schemas.microsoft.com/office/drawing/2014/main" id="{28DB8DDD-0DFA-4304-A10B-D6E2C272543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markBlock">
            <a:extLst>
              <a:ext uri="{FF2B5EF4-FFF2-40B4-BE49-F238E27FC236}">
                <a16:creationId xmlns:a16="http://schemas.microsoft.com/office/drawing/2014/main" id="{FD7752DD-2EF9-4ED6-B94C-36E26374509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markTitleText">
            <a:extLst>
              <a:ext uri="{FF2B5EF4-FFF2-40B4-BE49-F238E27FC236}">
                <a16:creationId xmlns:a16="http://schemas.microsoft.com/office/drawing/2014/main" id="{84B45AC3-214E-484F-8701-86B6E84B292C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61452" name="Group 19">
            <a:extLst>
              <a:ext uri="{FF2B5EF4-FFF2-40B4-BE49-F238E27FC236}">
                <a16:creationId xmlns:a16="http://schemas.microsoft.com/office/drawing/2014/main" id="{E5758D5C-DDDC-4DBD-949B-9C371534808A}"/>
              </a:ext>
            </a:extLst>
          </p:cNvPr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FA4D9032-9D46-4785-A158-5C3942E7C49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D32A548C-967D-4AE9-A324-D5EEB2BFC9E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1456" name="TypeText">
              <a:extLst>
                <a:ext uri="{FF2B5EF4-FFF2-40B4-BE49-F238E27FC236}">
                  <a16:creationId xmlns:a16="http://schemas.microsoft.com/office/drawing/2014/main" id="{3EF2130E-8054-49DC-BAD1-4D5453CB29BA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61457" name="TipText">
              <a:extLst>
                <a:ext uri="{FF2B5EF4-FFF2-40B4-BE49-F238E27FC236}">
                  <a16:creationId xmlns:a16="http://schemas.microsoft.com/office/drawing/2014/main" id="{4B717B5F-1213-4DE0-BCC5-FA7B9DD3A3A4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90943" y="109220"/>
              <a:ext cx="2286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1453" name="Picture 4">
            <a:extLst>
              <a:ext uri="{FF2B5EF4-FFF2-40B4-BE49-F238E27FC236}">
                <a16:creationId xmlns:a16="http://schemas.microsoft.com/office/drawing/2014/main" id="{75D7CCFC-50D4-402F-A92E-9E9BB8A176C3}"/>
              </a:ext>
            </a:extLst>
          </p:cNvPr>
          <p:cNvPicPr>
            <a:picLocks noChangeArrowheads="1"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3">
            <a:extLst>
              <a:ext uri="{FF2B5EF4-FFF2-40B4-BE49-F238E27FC236}">
                <a16:creationId xmlns:a16="http://schemas.microsoft.com/office/drawing/2014/main" id="{A1748F12-10DE-439A-957A-A2A08FF8EF9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9200" y="635000"/>
            <a:ext cx="97536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、假定用若干个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2K*4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位芯片组成一个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8K*8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位存储器，则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0B1FH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所在芯片的最小地址是（）</a:t>
            </a:r>
          </a:p>
        </p:txBody>
      </p:sp>
      <p:sp>
        <p:nvSpPr>
          <p:cNvPr id="63491" name="TextBox 4">
            <a:extLst>
              <a:ext uri="{FF2B5EF4-FFF2-40B4-BE49-F238E27FC236}">
                <a16:creationId xmlns:a16="http://schemas.microsoft.com/office/drawing/2014/main" id="{B17427DD-EB5D-4ED4-A9B5-02952200EDE9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38400" y="27860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0000H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3492" name="TextBox 5">
            <a:extLst>
              <a:ext uri="{FF2B5EF4-FFF2-40B4-BE49-F238E27FC236}">
                <a16:creationId xmlns:a16="http://schemas.microsoft.com/office/drawing/2014/main" id="{6F5CCE5E-75AC-41EB-9046-A2701C1484B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38400" y="364331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0600H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3493" name="TextBox 6">
            <a:extLst>
              <a:ext uri="{FF2B5EF4-FFF2-40B4-BE49-F238E27FC236}">
                <a16:creationId xmlns:a16="http://schemas.microsoft.com/office/drawing/2014/main" id="{E3E009B7-5D1A-41A8-AE8F-DCBDBB7C9D0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45005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0700H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3494" name="TextBox 7">
            <a:extLst>
              <a:ext uri="{FF2B5EF4-FFF2-40B4-BE49-F238E27FC236}">
                <a16:creationId xmlns:a16="http://schemas.microsoft.com/office/drawing/2014/main" id="{C9B6994F-94BD-4845-A0B1-73657208E2E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8400" y="535781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0800H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9E855A-0286-46E8-B723-68E3D84FD51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495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248DA-044D-4109-B17C-CFC1EFFA8E0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68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DFC9E4-45AB-45E1-B9F8-47B332AA717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0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637368-C74D-4797-90A3-8905324B493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131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741B15-E477-42BD-A37E-1F0C82E57BF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162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3116DE-CC2F-4877-A6A4-085608A5505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F2096E-D7AE-4B4C-9051-C4B8714F2BE6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4EE7DC-51ED-4241-9BDC-759B489E719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17009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先位扩展，再字扩展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每组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2K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*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4   2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组内地址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条，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A10-A0,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组内地址：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0B1FH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0 000 1 010 0001 1111   </a:t>
            </a: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0B1HF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所在芯片最小地址应该是低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11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位全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0,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即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800H,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6A0E481-BA68-4A25-92CF-52733339CAA0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E6ED3A69-FF7A-4E8A-B1FB-93E6EBDBA82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markBlock">
              <a:extLst>
                <a:ext uri="{FF2B5EF4-FFF2-40B4-BE49-F238E27FC236}">
                  <a16:creationId xmlns:a16="http://schemas.microsoft.com/office/drawing/2014/main" id="{F3E395C7-47A7-45CE-8495-F3DF7B2C53F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RemarkTitleText">
              <a:extLst>
                <a:ext uri="{FF2B5EF4-FFF2-40B4-BE49-F238E27FC236}">
                  <a16:creationId xmlns:a16="http://schemas.microsoft.com/office/drawing/2014/main" id="{3DBDE0D1-6A6C-4180-BAB9-BAC745293403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6" name="RemarkBack">
            <a:extLst>
              <a:ext uri="{FF2B5EF4-FFF2-40B4-BE49-F238E27FC236}">
                <a16:creationId xmlns:a16="http://schemas.microsoft.com/office/drawing/2014/main" id="{5AF9AA85-5776-40D4-AFBD-9FF64E720F8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markBlock">
            <a:extLst>
              <a:ext uri="{FF2B5EF4-FFF2-40B4-BE49-F238E27FC236}">
                <a16:creationId xmlns:a16="http://schemas.microsoft.com/office/drawing/2014/main" id="{576DE985-7064-4E6A-BADC-79534D94A89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markTitleText">
            <a:extLst>
              <a:ext uri="{FF2B5EF4-FFF2-40B4-BE49-F238E27FC236}">
                <a16:creationId xmlns:a16="http://schemas.microsoft.com/office/drawing/2014/main" id="{213D8F38-3003-46C7-A376-D0050FC3D17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63500" name="Group 17">
            <a:extLst>
              <a:ext uri="{FF2B5EF4-FFF2-40B4-BE49-F238E27FC236}">
                <a16:creationId xmlns:a16="http://schemas.microsoft.com/office/drawing/2014/main" id="{37150DA8-8F29-4C80-BC00-462272DD70DF}"/>
              </a:ext>
            </a:extLst>
          </p:cNvPr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54868398-3AC5-4453-8EFF-5269174CC62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507ED040-6F72-4C20-BBDE-CE18A9EAFEC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3504" name="TypeText">
              <a:extLst>
                <a:ext uri="{FF2B5EF4-FFF2-40B4-BE49-F238E27FC236}">
                  <a16:creationId xmlns:a16="http://schemas.microsoft.com/office/drawing/2014/main" id="{B7577B64-5FE5-4AAC-B7A2-2E11273422DC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63505" name="TipText">
              <a:extLst>
                <a:ext uri="{FF2B5EF4-FFF2-40B4-BE49-F238E27FC236}">
                  <a16:creationId xmlns:a16="http://schemas.microsoft.com/office/drawing/2014/main" id="{2598C56E-E11F-4327-954F-6DA0B132BFEE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90943" y="109220"/>
              <a:ext cx="2286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3501" name="Picture 2">
            <a:extLst>
              <a:ext uri="{FF2B5EF4-FFF2-40B4-BE49-F238E27FC236}">
                <a16:creationId xmlns:a16="http://schemas.microsoft.com/office/drawing/2014/main" id="{977D8C6A-7B6A-420A-ADFE-2124BC3B57D6}"/>
              </a:ext>
            </a:extLst>
          </p:cNvPr>
          <p:cNvPicPr>
            <a:picLocks noChangeArrowheads="1"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A84BA-80B7-41E0-9593-F6DFDEF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257175"/>
            <a:ext cx="10515600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本章主要内容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DD2A0-DCD2-47C2-8A22-38E79CB4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63" y="942975"/>
            <a:ext cx="10515600" cy="5637213"/>
          </a:xfrm>
        </p:spPr>
        <p:txBody>
          <a:bodyPr rtlCol="0">
            <a:normAutofit lnSpcReduction="10000"/>
          </a:bodyPr>
          <a:lstStyle/>
          <a:p>
            <a:pPr fontAlgn="auto">
              <a:lnSpc>
                <a:spcPct val="160000"/>
              </a:lnSpc>
              <a:spcAft>
                <a:spcPts val="0"/>
              </a:spcAft>
              <a:defRPr/>
            </a:pPr>
            <a:r>
              <a:rPr lang="zh-CN" altLang="en-US" dirty="0">
                <a:latin typeface="Times New Roman" pitchFamily="18" charset="0"/>
              </a:rPr>
              <a:t>存储器概述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latin typeface="Times New Roman" pitchFamily="18" charset="0"/>
              </a:rPr>
              <a:t>半导体存储器</a:t>
            </a:r>
            <a:endParaRPr lang="en-US" altLang="zh-CN" dirty="0">
              <a:latin typeface="Times New Roman" pitchFamily="18" charset="0"/>
            </a:endParaRPr>
          </a:p>
          <a:p>
            <a:pPr fontAlgn="auto">
              <a:lnSpc>
                <a:spcPct val="16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</a:rPr>
              <a:t>主存的组织及与</a:t>
            </a:r>
            <a:r>
              <a:rPr lang="en-US" altLang="zh-CN" b="1" dirty="0">
                <a:solidFill>
                  <a:srgbClr val="C00000"/>
                </a:solidFill>
                <a:latin typeface="Times New Roman" pitchFamily="18" charset="0"/>
              </a:rPr>
              <a:t>CPU</a:t>
            </a:r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</a:rPr>
              <a:t>的连接（存储器扩展）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latin typeface="Times New Roman" pitchFamily="18" charset="0"/>
              </a:rPr>
              <a:t>并行主存系统</a:t>
            </a:r>
            <a:endParaRPr lang="en-US" altLang="zh-CN" dirty="0">
              <a:latin typeface="Times New Roman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latin typeface="Times New Roman" pitchFamily="18" charset="0"/>
              </a:rPr>
              <a:t>高速缓冲存储器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latin typeface="Times New Roman" pitchFamily="18" charset="0"/>
              </a:rPr>
              <a:t>虚拟存储器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latin typeface="Times New Roman" pitchFamily="18" charset="0"/>
              </a:rPr>
              <a:t>存储保护</a:t>
            </a:r>
            <a:endParaRPr lang="en-US" altLang="zh-CN" dirty="0">
              <a:latin typeface="Times New Roman" pitchFamily="18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latin typeface="Times New Roman" pitchFamily="18" charset="0"/>
              </a:rPr>
              <a:t>辅助存储器</a:t>
            </a:r>
          </a:p>
          <a:p>
            <a:pPr fontAlgn="auto"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40964" name="图片 3">
            <a:extLst>
              <a:ext uri="{FF2B5EF4-FFF2-40B4-BE49-F238E27FC236}">
                <a16:creationId xmlns:a16="http://schemas.microsoft.com/office/drawing/2014/main" id="{7E0433B5-9B3D-4065-A614-5C4AA293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3171825"/>
            <a:ext cx="46005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3">
            <a:extLst>
              <a:ext uri="{FF2B5EF4-FFF2-40B4-BE49-F238E27FC236}">
                <a16:creationId xmlns:a16="http://schemas.microsoft.com/office/drawing/2014/main" id="{F3F07D58-5D6C-43F3-9187-F55824176B9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19200" y="635000"/>
            <a:ext cx="9753600" cy="244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5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、某计算机存储器按字节编址，主存地址空间大小为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64MB,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现用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4M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*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芯片组成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32MB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的主存储器，则存储器地址寄存器（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MAR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）的位数至少是（）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eaLnBrk="1" hangingPunct="1"/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即问：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地址线至少是多少条？注意只与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设计时确定的地址空间（地址数目）有关。</a:t>
            </a:r>
          </a:p>
        </p:txBody>
      </p:sp>
      <p:sp>
        <p:nvSpPr>
          <p:cNvPr id="64515" name="TextBox 4">
            <a:extLst>
              <a:ext uri="{FF2B5EF4-FFF2-40B4-BE49-F238E27FC236}">
                <a16:creationId xmlns:a16="http://schemas.microsoft.com/office/drawing/2014/main" id="{4568A551-7826-4AC6-A3CE-0BE5ACD9F764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38400" y="300006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22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</a:p>
        </p:txBody>
      </p:sp>
      <p:sp>
        <p:nvSpPr>
          <p:cNvPr id="64516" name="TextBox 5">
            <a:extLst>
              <a:ext uri="{FF2B5EF4-FFF2-40B4-BE49-F238E27FC236}">
                <a16:creationId xmlns:a16="http://schemas.microsoft.com/office/drawing/2014/main" id="{E20D7072-048E-475D-B24C-29A005C314D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38400" y="385731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23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</a:p>
        </p:txBody>
      </p:sp>
      <p:sp>
        <p:nvSpPr>
          <p:cNvPr id="64517" name="TextBox 6">
            <a:extLst>
              <a:ext uri="{FF2B5EF4-FFF2-40B4-BE49-F238E27FC236}">
                <a16:creationId xmlns:a16="http://schemas.microsoft.com/office/drawing/2014/main" id="{406B34AE-7F6E-49C0-92E0-6A7DFFF05E42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471456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25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</a:p>
        </p:txBody>
      </p:sp>
      <p:sp>
        <p:nvSpPr>
          <p:cNvPr id="64518" name="TextBox 7">
            <a:extLst>
              <a:ext uri="{FF2B5EF4-FFF2-40B4-BE49-F238E27FC236}">
                <a16:creationId xmlns:a16="http://schemas.microsoft.com/office/drawing/2014/main" id="{4708D8F4-3298-41E9-82F5-E6BC2FE0C7C9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38400" y="557181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26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360CF6-02FB-4919-9ECB-C7E1829512D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08302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78E788-95A4-49AE-8FCA-A8C26FB4F6D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94027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320E73-4AF2-4E50-8F56-068C8D123A05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79752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9EA4A9-05D5-4FFE-984A-1978D1DB038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65477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DE9E602-F07C-4C05-BDE4-41A4FA9B638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162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7656DE4-AB31-484E-ADD7-4761AB423E5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E04A6B-73FF-42CE-BFBB-77BCD00602A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8EDF3E-8FC6-4FE2-B9E6-5E01D47BC3A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286232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地址线条数只与设计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时确定的地址空间大小（地址数目）有关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.</a:t>
            </a: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、主存空间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64MB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，有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en-US" altLang="zh-CN" sz="2000" baseline="30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26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个地址，所以至少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26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位。</a:t>
            </a:r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endParaRPr lang="en-US" altLang="zh-CN" sz="20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、注意，千万不要去只考虑扩展成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32MB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所需的地址线条数。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283C9F-1790-4FC4-8F58-204151D254A9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EA0F2028-7246-498A-91C1-37BF605804A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markBlock">
              <a:extLst>
                <a:ext uri="{FF2B5EF4-FFF2-40B4-BE49-F238E27FC236}">
                  <a16:creationId xmlns:a16="http://schemas.microsoft.com/office/drawing/2014/main" id="{A83174D5-760E-4B79-B453-D8FE427BEC0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RemarkTitleText">
              <a:extLst>
                <a:ext uri="{FF2B5EF4-FFF2-40B4-BE49-F238E27FC236}">
                  <a16:creationId xmlns:a16="http://schemas.microsoft.com/office/drawing/2014/main" id="{528CEC39-4502-4AEA-B382-6278CF33CAE6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16" name="RemarkBack">
            <a:extLst>
              <a:ext uri="{FF2B5EF4-FFF2-40B4-BE49-F238E27FC236}">
                <a16:creationId xmlns:a16="http://schemas.microsoft.com/office/drawing/2014/main" id="{C235F156-A5FB-4679-85C3-10D2B0F4244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markBlock">
            <a:extLst>
              <a:ext uri="{FF2B5EF4-FFF2-40B4-BE49-F238E27FC236}">
                <a16:creationId xmlns:a16="http://schemas.microsoft.com/office/drawing/2014/main" id="{2FAD57DA-CDA0-4FAD-80CF-1DAB51351AB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markTitleText">
            <a:extLst>
              <a:ext uri="{FF2B5EF4-FFF2-40B4-BE49-F238E27FC236}">
                <a16:creationId xmlns:a16="http://schemas.microsoft.com/office/drawing/2014/main" id="{BC79DA93-5D6E-4D52-9C44-A783963CED7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64524" name="Group 17">
            <a:extLst>
              <a:ext uri="{FF2B5EF4-FFF2-40B4-BE49-F238E27FC236}">
                <a16:creationId xmlns:a16="http://schemas.microsoft.com/office/drawing/2014/main" id="{764460BF-2F2D-4C2E-8670-6F228F768840}"/>
              </a:ext>
            </a:extLst>
          </p:cNvPr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77BD0B5-1F5C-494E-9828-6B6398D1375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0069579E-B22E-4D61-B62A-8E99E205501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4528" name="TypeText">
              <a:extLst>
                <a:ext uri="{FF2B5EF4-FFF2-40B4-BE49-F238E27FC236}">
                  <a16:creationId xmlns:a16="http://schemas.microsoft.com/office/drawing/2014/main" id="{2B9CAC58-7244-4189-8976-86EA8DC8FE27}"/>
                </a:ext>
              </a:extLst>
            </p:cNvPr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54000" y="0"/>
              <a:ext cx="190500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64529" name="TipText">
              <a:extLst>
                <a:ext uri="{FF2B5EF4-FFF2-40B4-BE49-F238E27FC236}">
                  <a16:creationId xmlns:a16="http://schemas.microsoft.com/office/drawing/2014/main" id="{874D6163-B127-424B-916A-C7F2F0CF86CD}"/>
                </a:ext>
              </a:extLst>
            </p:cNvPr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1190943" y="109220"/>
              <a:ext cx="2286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anchor="ctr" anchorCtr="0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4525" name="Picture 2">
            <a:extLst>
              <a:ext uri="{FF2B5EF4-FFF2-40B4-BE49-F238E27FC236}">
                <a16:creationId xmlns:a16="http://schemas.microsoft.com/office/drawing/2014/main" id="{4184005C-8008-4370-B183-756C517E402F}"/>
              </a:ext>
            </a:extLst>
          </p:cNvPr>
          <p:cNvPicPr>
            <a:picLocks noChangeArrowheads="1"/>
          </p:cNvPicPr>
          <p:nvPr>
            <p:custDataLst>
              <p:tags r:id="rId20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3CCD6730-3888-45E2-9132-19148ED12B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644380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、假定用若干块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4K *4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位的存储芯片组成一个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8K*8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位的存储器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则地址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1B1F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所在芯片的最大地址是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 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C6548CE-04AD-4D3A-BC49-8C8AD57FA4C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12909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1BFFH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18CF097-1010-4220-8F9A-6C5350C87CC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A5D6872-1D97-45E5-8E81-7A3003487AB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2592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1FFFH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DFB7F4-1186-4295-A934-813344BCA26C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6FB453D-FF38-4337-A0BD-13534356693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31159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1000H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023347E-7695-403B-9D9E-D6A5FA862982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48E6C22-93D7-4A78-B426-45694DDA520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3258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0B00H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7CA5889-26D3-4E87-BDF5-62034F8E9A84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5C9290-7AB8-47A8-8B4B-D8D03251EE6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6996B0-C88B-4C07-9321-85754B3FEF8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E17A224-3042-4C48-964C-BB7A63D0500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3D3B4DE-B4F2-42A0-9166-59E5F90664D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635000"/>
            <a:ext cx="3184843" cy="193899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 lvl="0"/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正确。片内地址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地址从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000H-FFFH,1B1F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所在芯片最大地址应该是低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位全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1,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即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FFFH,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高位就是“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1B1FH”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的最高位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,1H,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</a:t>
            </a:r>
            <a:r>
              <a:rPr lang="en-US" altLang="zh-CN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7D4001E-1B15-42A7-9534-2B5652862F9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8ABEE31-D7DC-4A99-ABB4-CE2E069E37AB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1" name="RemarkBack">
              <a:extLst>
                <a:ext uri="{FF2B5EF4-FFF2-40B4-BE49-F238E27FC236}">
                  <a16:creationId xmlns:a16="http://schemas.microsoft.com/office/drawing/2014/main" id="{04E45FC0-88AD-4AD1-B593-238A03FA0866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>
              <a:extLst>
                <a:ext uri="{FF2B5EF4-FFF2-40B4-BE49-F238E27FC236}">
                  <a16:creationId xmlns:a16="http://schemas.microsoft.com/office/drawing/2014/main" id="{1A6C5EC0-89AC-4F43-96F4-63FE454A6E9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>
              <a:extLst>
                <a:ext uri="{FF2B5EF4-FFF2-40B4-BE49-F238E27FC236}">
                  <a16:creationId xmlns:a16="http://schemas.microsoft.com/office/drawing/2014/main" id="{3C6F74A0-3701-41A5-9819-B1D5C643E99C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D5DF80D7-A9E1-40A0-8E78-C9BF11A6DE6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52DA5B38-FEF1-449E-9A18-873BCEDE979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markTitleText">
            <a:extLst>
              <a:ext uri="{FF2B5EF4-FFF2-40B4-BE49-F238E27FC236}">
                <a16:creationId xmlns:a16="http://schemas.microsoft.com/office/drawing/2014/main" id="{0677BBF8-CB4C-489E-B7C9-C48412797CC5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2F3F4FF-4A02-449C-A55D-5A82BC8E1CBE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F6862A5E-8E22-4FEB-998F-2CFD582D5B6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537AD203-EFFF-43BB-898A-8C2A3222ED9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52B1677F-CB36-4588-BCC9-C82F631676CA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6F89FD4A-4D69-4ED3-AA75-A236E41B0F33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6318F81-F8CD-4AF6-8003-A9E0429D52E3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286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23CBBE0D-41B0-45D7-B407-A519D5E9DE4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860177"/>
            <a:ext cx="9612630" cy="169277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、假定用编号为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0-3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16K *8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位的存储芯片组成一个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64K*8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位的存储器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从第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片到第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片依次使用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存储空间中从低到高的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空间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则编号为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的存储芯片在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全局空间中的地址范围是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() 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53F87A-9246-4200-91D9-A9CC4033B94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264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8000H - BFFFH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0735EC5-33AE-4F68-B8DC-71AE2120DCFA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2D04E26-962F-45F6-A3C7-FBB4632210B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263874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C000H - FFFFH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018FB50-9775-4C55-BD53-3BFC88C85816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DF40A3-B355-40D6-9760-6D347376378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243236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4000H-7FFFH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2198C44-E201-4F23-93D3-56008A72F07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13BB72-BD08-4C69-BD4D-7A989C78349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243236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2000H-5FFFH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F756114-0893-48B9-97FD-F679484AF6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BDF942-B761-4E24-9906-9951AD28EAB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8098225-EEB1-4BF4-8E3D-5E9B2597DAB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7F81EAC3-CE99-4CC1-9F80-11908069C26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A80797E6-3DCC-474F-B16A-BBD02B4F4A3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70FB06D8-3724-44DE-A8E4-E10B76B8A8E2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A269B965-09E2-4E5F-B710-162E3F6AE19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A3F202B-5460-4089-BCF6-DAAB8232F33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719050" y="477044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01AF911-FE1D-4201-BA26-A76C4CD4257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719050" y="635000"/>
            <a:ext cx="3261043" cy="563231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 lvl="0"/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构造的存储器共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64K,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采用字扩展。片内地址共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14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,A13-A0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。片选地址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A15A14,0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号地址范围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00 00 0000 0000 0000 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到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00 11 1111 1111 1111;  1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号地址范围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01 00 0000 0000 0000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到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01 11 1111 1111 1111;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编号为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的芯片地址范围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10 00 0000 0000 0000 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到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1011 1111 1111 1111,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所以符合的答案是</a:t>
            </a:r>
            <a:r>
              <a:rPr lang="en-US" altLang="zh-CN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endParaRPr lang="zh-CN" alt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BC91737-E83E-4D8B-879F-AF5FD83AA71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RemarkBack">
            <a:extLst>
              <a:ext uri="{FF2B5EF4-FFF2-40B4-BE49-F238E27FC236}">
                <a16:creationId xmlns:a16="http://schemas.microsoft.com/office/drawing/2014/main" id="{0F1BA9DD-B896-4520-BD4B-9ABEE758D7D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FBA7C534-497D-4CAD-8519-C6E107BC779D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B431FA74-C531-42D5-B584-EE3BD1947F0B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ECD7312-8F97-4409-B90A-BA6F4EB48951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9317FA58-3892-4E09-BD5C-D30D960BEFA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2304F48B-5BEB-47BB-85F7-EA225638210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E41B81F1-68FE-40C2-B924-78D593A46552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FDA792C4-D380-40B0-B7D2-1464B0A79969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DE44EEA-83B2-48BC-BD1E-29338322A774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27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C5DE948-5CA2-4F0B-A722-BBD86EBC5E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0342"/>
            <a:ext cx="7955280" cy="4924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、下列关于存储扩展的描述中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错误的是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  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1A56F9-B04B-43D8-B493-03B768BAEC0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79552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字扩展时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存储芯片的片选信号一般由地址译码器产生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577429E-67DD-4EC7-B2EC-8D7A5CFB66A2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F7DB8B-5F76-43EC-9634-467B14A022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74885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只做位扩展时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所有存储芯片的片选信号都固定接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0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8900E10-B40E-4D40-951E-5CCD2451A821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D88233-4D8E-4BC2-BFDF-D7C41DFC491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71932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的读写控制线应连接到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的读写控制线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83FB6D2-962A-4058-853B-750698C1E78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732440-816A-4EE0-889E-E7846BF64BF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357813"/>
            <a:ext cx="8233094" cy="61555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只做字扩展时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不同存储芯片相同编号的数据位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如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D2)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不能连接到</a:t>
            </a:r>
            <a:r>
              <a:rPr lang="en-US" altLang="zh-CN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17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数据总线的同一位上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C1466C4-4B65-4667-BDE4-8BDF6620297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9ABA2B-1400-4F20-BA20-428CA90C47A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4B19F2-CE98-4247-81DF-33CB820EDF75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5C1D607C-802C-431A-BFC6-592FCD36157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13D65BC2-18A9-4FDE-A61E-B6844DC6D34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C43A8381-F1E6-4CCE-8E93-74162C819154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56AAA9C-E9BC-4906-A239-88873CFC7F9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6210ABE-4204-4FCA-8B2B-9FC8020BDE7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EC0EF1-A055-46F9-9824-E20A174D1631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827000" y="1368420"/>
            <a:ext cx="3116580" cy="1708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 lvl="0"/>
            <a:r>
              <a:rPr lang="en-US" altLang="zh-CN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ABC</a:t>
            </a:r>
            <a:r>
              <a:rPr lang="zh-CN" altLang="en-US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都对</a:t>
            </a:r>
            <a:r>
              <a:rPr lang="en-US" altLang="zh-CN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,D</a:t>
            </a:r>
            <a:r>
              <a:rPr lang="zh-CN" altLang="en-US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不对</a:t>
            </a:r>
            <a:r>
              <a:rPr lang="en-US" altLang="zh-CN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可以而且必须连接到数据总线上</a:t>
            </a:r>
            <a:r>
              <a:rPr lang="en-US" altLang="zh-CN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不被选中的单元不会发数据上总线</a:t>
            </a:r>
            <a:r>
              <a:rPr lang="en-US" altLang="zh-CN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1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因此数据不会冲突。</a:t>
            </a:r>
            <a:endParaRPr lang="zh-CN" altLang="en-US" sz="2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1B85E49-9301-4DF4-B20F-59C59015D71F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RemarkBack">
            <a:extLst>
              <a:ext uri="{FF2B5EF4-FFF2-40B4-BE49-F238E27FC236}">
                <a16:creationId xmlns:a16="http://schemas.microsoft.com/office/drawing/2014/main" id="{95DF363B-D524-4564-8AF4-9BE3ADA6BEF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0CE975AD-8C02-4B12-9F8C-641E1C32713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C29B603C-AF0D-4F5E-914E-CBDC5CE9DEC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86AD75E-862F-43C5-BC8C-E53403D830C9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7AD7CCE7-DED0-4C8E-A9AA-87C86C5D12D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0FBD3440-9396-4DEB-B226-91744DB5E84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0E8DB0DB-328A-4559-9F2C-705C014501E8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E9F1D6C1-6070-49F9-AD2D-C763CD37BCFA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4CBE717-3358-479D-A8DD-6108AC1D1F3E}"/>
              </a:ext>
            </a:extLst>
          </p:cNvPr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38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实验四：</a:t>
            </a:r>
            <a:r>
              <a:rPr lang="en-US" altLang="zh-CN" dirty="0"/>
              <a:t>16</a:t>
            </a:r>
            <a:r>
              <a:rPr lang="zh-CN" altLang="en-US" dirty="0"/>
              <a:t>*</a:t>
            </a:r>
            <a:r>
              <a:rPr lang="en-US" altLang="zh-CN" dirty="0"/>
              <a:t>16</a:t>
            </a:r>
            <a:r>
              <a:rPr lang="zh-CN" altLang="en-US" dirty="0"/>
              <a:t>点阵字库设计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汉字字库：用于输出汉字字形码</a:t>
            </a:r>
            <a:endParaRPr lang="en-US" altLang="zh-CN" dirty="0"/>
          </a:p>
          <a:p>
            <a:pPr lvl="1"/>
            <a:r>
              <a:rPr lang="zh-CN" altLang="en-US" dirty="0"/>
              <a:t>输入：区号，位号</a:t>
            </a:r>
            <a:endParaRPr lang="en-US" altLang="zh-CN" dirty="0"/>
          </a:p>
          <a:p>
            <a:pPr lvl="1"/>
            <a:r>
              <a:rPr lang="zh-CN" altLang="en-US" dirty="0"/>
              <a:t>输出：对应汉字编码的字形码（字模码）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16*16</a:t>
            </a:r>
            <a:r>
              <a:rPr lang="zh-CN" altLang="en-US" dirty="0"/>
              <a:t>点阵需</a:t>
            </a:r>
            <a:r>
              <a:rPr lang="en-US" altLang="zh-CN" dirty="0"/>
              <a:t>256</a:t>
            </a:r>
            <a:r>
              <a:rPr lang="zh-CN" altLang="en-US" dirty="0"/>
              <a:t>位才能显示一个汉字</a:t>
            </a:r>
            <a:endParaRPr lang="en-US" altLang="zh-CN" dirty="0"/>
          </a:p>
          <a:p>
            <a:pPr lvl="1"/>
            <a:r>
              <a:rPr lang="zh-CN" altLang="en-US" dirty="0"/>
              <a:t>字库存储单元位宽应该为</a:t>
            </a:r>
            <a:r>
              <a:rPr lang="en-US" altLang="zh-CN" dirty="0"/>
              <a:t>256</a:t>
            </a:r>
            <a:r>
              <a:rPr lang="zh-CN" altLang="en-US" dirty="0"/>
              <a:t>位</a:t>
            </a:r>
            <a:endParaRPr lang="en-US" altLang="zh-CN" dirty="0"/>
          </a:p>
          <a:p>
            <a:pPr lvl="1"/>
            <a:r>
              <a:rPr lang="en-US" altLang="zh-CN" dirty="0" err="1"/>
              <a:t>Logisim</a:t>
            </a:r>
            <a:r>
              <a:rPr lang="en-US" altLang="zh-CN" dirty="0"/>
              <a:t> </a:t>
            </a:r>
            <a:r>
              <a:rPr lang="zh-CN" altLang="en-US" dirty="0"/>
              <a:t>中</a:t>
            </a:r>
            <a:r>
              <a:rPr lang="en-US" altLang="zh-CN" dirty="0"/>
              <a:t>ROM</a:t>
            </a:r>
            <a:r>
              <a:rPr lang="zh-CN" altLang="en-US" dirty="0"/>
              <a:t>数据位宽最多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altLang="zh-CN" dirty="0"/>
          </a:p>
          <a:p>
            <a:pPr lvl="1"/>
            <a:r>
              <a:rPr lang="zh-CN" altLang="en-US" dirty="0"/>
              <a:t>位扩展</a:t>
            </a:r>
            <a:endParaRPr lang="en-US" altLang="zh-CN" dirty="0"/>
          </a:p>
          <a:p>
            <a:pPr lvl="2"/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16K</a:t>
            </a:r>
            <a:r>
              <a:rPr lang="zh-CN" altLang="en-US" dirty="0"/>
              <a:t>*</a:t>
            </a:r>
            <a:r>
              <a:rPr lang="en-US" altLang="zh-CN" dirty="0"/>
              <a:t>32</a:t>
            </a:r>
            <a:r>
              <a:rPr lang="zh-CN" altLang="en-US" dirty="0"/>
              <a:t>位的</a:t>
            </a:r>
            <a:r>
              <a:rPr lang="en-US" altLang="zh-CN" dirty="0"/>
              <a:t>ROM</a:t>
            </a:r>
            <a:r>
              <a:rPr lang="zh-CN" altLang="en-US" dirty="0"/>
              <a:t>存储器</a:t>
            </a:r>
            <a:endParaRPr lang="en-US" altLang="zh-CN" dirty="0"/>
          </a:p>
          <a:p>
            <a:pPr lvl="2"/>
            <a:r>
              <a:rPr lang="en-US" altLang="zh-CN" dirty="0"/>
              <a:t>256</a:t>
            </a:r>
            <a:r>
              <a:rPr lang="zh-CN" altLang="en-US" dirty="0"/>
              <a:t>位最终输出到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32</a:t>
            </a:r>
            <a:r>
              <a:rPr lang="zh-CN" altLang="en-US" dirty="0"/>
              <a:t>位输出引脚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414539" y="1389992"/>
            <a:ext cx="3682424" cy="3033923"/>
            <a:chOff x="7414539" y="1389992"/>
            <a:chExt cx="3682424" cy="303392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98423" y="2718498"/>
              <a:ext cx="1698540" cy="170541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4539" y="1389992"/>
              <a:ext cx="1703257" cy="1703257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9442983-32C7-47C1-BF30-82D7485BB836}"/>
              </a:ext>
            </a:extLst>
          </p:cNvPr>
          <p:cNvGrpSpPr/>
          <p:nvPr/>
        </p:nvGrpSpPr>
        <p:grpSpPr>
          <a:xfrm>
            <a:off x="7414539" y="5093384"/>
            <a:ext cx="4582828" cy="1486404"/>
            <a:chOff x="6790879" y="4310173"/>
            <a:chExt cx="4582828" cy="148640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1B9C53B-D2FF-46C6-8ACF-32D45F924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96BD52"/>
                </a:clrFrom>
                <a:clrTo>
                  <a:srgbClr val="96BD5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101"/>
            <a:stretch/>
          </p:blipFill>
          <p:spPr>
            <a:xfrm flipH="1">
              <a:off x="9784274" y="4528033"/>
              <a:ext cx="1589433" cy="126854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C71FD12-37B0-40F3-81A6-FF4257673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0879" y="4310173"/>
              <a:ext cx="2993395" cy="816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605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D1421-84E3-46AD-BF80-5FA029F0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字库设计实验</a:t>
            </a:r>
            <a:r>
              <a:rPr lang="en-US" altLang="zh-CN" dirty="0"/>
              <a:t>——8</a:t>
            </a:r>
            <a:r>
              <a:rPr lang="zh-CN" altLang="en-US" dirty="0"/>
              <a:t>片</a:t>
            </a:r>
            <a:r>
              <a:rPr lang="en-US" altLang="zh-CN" dirty="0"/>
              <a:t>16K</a:t>
            </a:r>
            <a:r>
              <a:rPr lang="zh-CN" altLang="en-US" dirty="0"/>
              <a:t>*</a:t>
            </a:r>
            <a:r>
              <a:rPr lang="en-US" altLang="zh-CN" dirty="0"/>
              <a:t>32 ROM</a:t>
            </a:r>
            <a:r>
              <a:rPr lang="zh-CN" altLang="en-US" dirty="0"/>
              <a:t>实现</a:t>
            </a:r>
            <a:r>
              <a:rPr lang="en-US" altLang="zh-CN" dirty="0"/>
              <a:t>16K</a:t>
            </a:r>
            <a:r>
              <a:rPr lang="zh-CN" altLang="en-US" dirty="0"/>
              <a:t>*</a:t>
            </a:r>
            <a:r>
              <a:rPr lang="en-US" altLang="zh-CN" dirty="0"/>
              <a:t>256</a:t>
            </a:r>
            <a:r>
              <a:rPr lang="zh-CN" altLang="en-US" dirty="0"/>
              <a:t>字库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C582F7-58CF-4921-8FD4-170B0C81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8" y="943510"/>
            <a:ext cx="10663436" cy="497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字库设计实验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402" t="26631" r="12380" b="29756"/>
          <a:stretch/>
        </p:blipFill>
        <p:spPr>
          <a:xfrm>
            <a:off x="1047547" y="947342"/>
            <a:ext cx="10044775" cy="3560174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291256" y="4743080"/>
            <a:ext cx="10113343" cy="211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600" kern="0" dirty="0"/>
              <a:t>用</a:t>
            </a:r>
            <a:r>
              <a:rPr lang="en-US" altLang="zh-CN" sz="2600" kern="0" dirty="0"/>
              <a:t>4</a:t>
            </a:r>
            <a:r>
              <a:rPr lang="zh-CN" altLang="en-US" sz="2600" kern="0" dirty="0"/>
              <a:t>片</a:t>
            </a:r>
            <a:r>
              <a:rPr lang="en-US" altLang="zh-CN" sz="2600" kern="0" dirty="0">
                <a:solidFill>
                  <a:srgbClr val="C00000"/>
                </a:solidFill>
              </a:rPr>
              <a:t>4K</a:t>
            </a:r>
            <a:r>
              <a:rPr lang="zh-CN" altLang="en-US" sz="2600" kern="0" dirty="0">
                <a:solidFill>
                  <a:srgbClr val="C00000"/>
                </a:solidFill>
              </a:rPr>
              <a:t>*</a:t>
            </a:r>
            <a:r>
              <a:rPr lang="en-US" altLang="zh-CN" sz="2600" kern="0" dirty="0">
                <a:solidFill>
                  <a:srgbClr val="C00000"/>
                </a:solidFill>
              </a:rPr>
              <a:t>32</a:t>
            </a:r>
            <a:r>
              <a:rPr lang="zh-CN" altLang="en-US" sz="2600" kern="0" dirty="0"/>
              <a:t>位的</a:t>
            </a:r>
            <a:r>
              <a:rPr lang="en-US" altLang="zh-CN" sz="2600" kern="0" dirty="0"/>
              <a:t>ROM </a:t>
            </a:r>
            <a:r>
              <a:rPr lang="zh-CN" altLang="en-US" sz="2600" kern="0" dirty="0"/>
              <a:t>替换其中一片</a:t>
            </a:r>
            <a:r>
              <a:rPr lang="en-US" altLang="zh-CN" sz="2600" kern="0" dirty="0"/>
              <a:t>16K</a:t>
            </a:r>
            <a:r>
              <a:rPr lang="zh-CN" altLang="en-US" sz="2600" kern="0" dirty="0"/>
              <a:t>*</a:t>
            </a:r>
            <a:r>
              <a:rPr lang="en-US" altLang="zh-CN" sz="2600" kern="0" dirty="0"/>
              <a:t>32</a:t>
            </a:r>
            <a:r>
              <a:rPr lang="zh-CN" altLang="en-US" sz="2600" kern="0" dirty="0"/>
              <a:t>位器件</a:t>
            </a:r>
            <a:endParaRPr lang="en-US" altLang="zh-CN" sz="2600" kern="0" dirty="0"/>
          </a:p>
          <a:p>
            <a:pPr lvl="1">
              <a:lnSpc>
                <a:spcPct val="150000"/>
              </a:lnSpc>
            </a:pPr>
            <a:r>
              <a:rPr lang="zh-CN" altLang="en-US" sz="2200" kern="0" dirty="0"/>
              <a:t>容量扩展（地址总线扩展）</a:t>
            </a:r>
            <a:endParaRPr lang="en-US" altLang="zh-CN" sz="2200" kern="0" dirty="0"/>
          </a:p>
          <a:p>
            <a:pPr lvl="1">
              <a:lnSpc>
                <a:spcPct val="150000"/>
              </a:lnSpc>
            </a:pPr>
            <a:r>
              <a:rPr lang="zh-CN" altLang="en-US" sz="2200" kern="0" dirty="0"/>
              <a:t>原字库文件数据如何分布？</a:t>
            </a:r>
            <a:endParaRPr lang="zh-CN" altLang="en-US" kern="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kern="0" dirty="0"/>
          </a:p>
        </p:txBody>
      </p:sp>
      <p:sp>
        <p:nvSpPr>
          <p:cNvPr id="7" name="矩形 6"/>
          <p:cNvSpPr/>
          <p:nvPr/>
        </p:nvSpPr>
        <p:spPr>
          <a:xfrm>
            <a:off x="6750964" y="2037888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1773499" y="2037888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1773498" y="42872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4271342" y="42872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6780685" y="42872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2" name="矩形 11"/>
          <p:cNvSpPr/>
          <p:nvPr/>
        </p:nvSpPr>
        <p:spPr>
          <a:xfrm>
            <a:off x="9252846" y="428726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9263017" y="2037888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4238911" y="2034879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0" dirty="0"/>
              <a:t>16K</a:t>
            </a:r>
            <a:r>
              <a:rPr lang="zh-CN" altLang="en-US" b="1" kern="0" dirty="0"/>
              <a:t>*</a:t>
            </a:r>
            <a:r>
              <a:rPr lang="en-US" altLang="zh-CN" b="1" kern="0" dirty="0"/>
              <a:t>32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3913967" y="1080183"/>
            <a:ext cx="1597833" cy="895309"/>
          </a:xfrm>
          <a:prstGeom prst="rect">
            <a:avLst/>
          </a:prstGeom>
          <a:solidFill>
            <a:srgbClr val="00CC00"/>
          </a:solidFill>
          <a:ln w="381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4</a:t>
            </a:r>
            <a:r>
              <a:rPr lang="zh-CN" altLang="en-US" b="1" dirty="0">
                <a:solidFill>
                  <a:schemeClr val="bg1"/>
                </a:solidFill>
              </a:rPr>
              <a:t>片 </a:t>
            </a:r>
            <a:r>
              <a:rPr lang="en-US" altLang="zh-CN" b="1" dirty="0">
                <a:solidFill>
                  <a:schemeClr val="bg1"/>
                </a:solidFill>
              </a:rPr>
              <a:t>4K</a:t>
            </a:r>
            <a:r>
              <a:rPr lang="zh-CN" altLang="en-US" b="1" dirty="0">
                <a:solidFill>
                  <a:schemeClr val="bg1"/>
                </a:solidFill>
              </a:rPr>
              <a:t>*</a:t>
            </a:r>
            <a:r>
              <a:rPr lang="en-US" altLang="zh-CN" b="1" dirty="0">
                <a:solidFill>
                  <a:schemeClr val="bg1"/>
                </a:solidFill>
              </a:rPr>
              <a:t>32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8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63FF1-4114-47EF-9B2E-A9527573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字库设计实验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8C1295-7777-47CF-B9D8-B9EB239D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82" y="1009404"/>
            <a:ext cx="10843396" cy="536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544" y="875754"/>
            <a:ext cx="8617786" cy="50168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汉字字库自动测试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52518" y="5956361"/>
            <a:ext cx="8480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时钟频率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8Hz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Ctrl+k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Command+k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自动测试，提交检查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766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各芯片地址范围</a:t>
            </a:r>
          </a:p>
        </p:txBody>
      </p:sp>
      <p:sp>
        <p:nvSpPr>
          <p:cNvPr id="169986" name="Rectangle 4"/>
          <p:cNvSpPr>
            <a:spLocks noChangeArrowheads="1"/>
          </p:cNvSpPr>
          <p:nvPr/>
        </p:nvSpPr>
        <p:spPr bwMode="auto">
          <a:xfrm>
            <a:off x="3403851" y="1845366"/>
            <a:ext cx="2016191" cy="3714036"/>
          </a:xfrm>
          <a:prstGeom prst="rect">
            <a:avLst/>
          </a:prstGeom>
          <a:solidFill>
            <a:srgbClr val="66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zh-CN" altLang="zh-CN" sz="2400" b="1">
              <a:latin typeface="+mn-ea"/>
            </a:endParaRPr>
          </a:p>
        </p:txBody>
      </p:sp>
      <p:sp>
        <p:nvSpPr>
          <p:cNvPr id="169987" name="Line 5"/>
          <p:cNvSpPr>
            <a:spLocks noChangeShapeType="1"/>
          </p:cNvSpPr>
          <p:nvPr/>
        </p:nvSpPr>
        <p:spPr bwMode="auto">
          <a:xfrm>
            <a:off x="3427433" y="2753240"/>
            <a:ext cx="19926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+mn-ea"/>
            </a:endParaRPr>
          </a:p>
        </p:txBody>
      </p:sp>
      <p:sp>
        <p:nvSpPr>
          <p:cNvPr id="169988" name="Line 6"/>
          <p:cNvSpPr>
            <a:spLocks noChangeShapeType="1"/>
          </p:cNvSpPr>
          <p:nvPr/>
        </p:nvSpPr>
        <p:spPr bwMode="auto">
          <a:xfrm>
            <a:off x="3411713" y="3696487"/>
            <a:ext cx="199850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+mn-ea"/>
            </a:endParaRPr>
          </a:p>
        </p:txBody>
      </p:sp>
      <p:sp>
        <p:nvSpPr>
          <p:cNvPr id="169989" name="Line 7"/>
          <p:cNvSpPr>
            <a:spLocks noChangeShapeType="1"/>
          </p:cNvSpPr>
          <p:nvPr/>
        </p:nvSpPr>
        <p:spPr bwMode="auto">
          <a:xfrm>
            <a:off x="3411713" y="4641700"/>
            <a:ext cx="20083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2400">
              <a:latin typeface="+mn-ea"/>
            </a:endParaRPr>
          </a:p>
        </p:txBody>
      </p:sp>
      <p:sp>
        <p:nvSpPr>
          <p:cNvPr id="1174536" name="Text Box 8"/>
          <p:cNvSpPr txBox="1">
            <a:spLocks noChangeArrowheads="1"/>
          </p:cNvSpPr>
          <p:nvPr/>
        </p:nvSpPr>
        <p:spPr bwMode="auto">
          <a:xfrm>
            <a:off x="4081808" y="1207690"/>
            <a:ext cx="839097" cy="459833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>
                <a:latin typeface="+mn-ea"/>
              </a:rPr>
              <a:t>8</a:t>
            </a:r>
            <a:r>
              <a:rPr lang="zh-CN" altLang="en-US" sz="2400" dirty="0">
                <a:latin typeface="+mn-ea"/>
              </a:rPr>
              <a:t>位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9991" name="AutoShape 9"/>
          <p:cNvSpPr>
            <a:spLocks/>
          </p:cNvSpPr>
          <p:nvPr/>
        </p:nvSpPr>
        <p:spPr bwMode="auto">
          <a:xfrm rot="5400000" flipV="1">
            <a:off x="4335308" y="691854"/>
            <a:ext cx="167033" cy="1982783"/>
          </a:xfrm>
          <a:prstGeom prst="leftBrace">
            <a:avLst>
              <a:gd name="adj1" fmla="val 628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169992" name="AutoShape 10"/>
          <p:cNvSpPr>
            <a:spLocks/>
          </p:cNvSpPr>
          <p:nvPr/>
        </p:nvSpPr>
        <p:spPr bwMode="auto">
          <a:xfrm flipV="1">
            <a:off x="3097296" y="1853225"/>
            <a:ext cx="214195" cy="856783"/>
          </a:xfrm>
          <a:prstGeom prst="leftBrace">
            <a:avLst>
              <a:gd name="adj1" fmla="val 21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1174539" name="Text Box 11"/>
          <p:cNvSpPr txBox="1">
            <a:spLocks noChangeArrowheads="1"/>
          </p:cNvSpPr>
          <p:nvPr/>
        </p:nvSpPr>
        <p:spPr bwMode="auto">
          <a:xfrm>
            <a:off x="2549033" y="2130306"/>
            <a:ext cx="593460" cy="373369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8K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9994" name="AutoShape 12"/>
          <p:cNvSpPr>
            <a:spLocks/>
          </p:cNvSpPr>
          <p:nvPr/>
        </p:nvSpPr>
        <p:spPr bwMode="auto">
          <a:xfrm flipV="1">
            <a:off x="3097296" y="2796472"/>
            <a:ext cx="214195" cy="858749"/>
          </a:xfrm>
          <a:prstGeom prst="leftBrace">
            <a:avLst>
              <a:gd name="adj1" fmla="val 212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1174541" name="Text Box 13"/>
          <p:cNvSpPr txBox="1">
            <a:spLocks noChangeArrowheads="1"/>
          </p:cNvSpPr>
          <p:nvPr/>
        </p:nvSpPr>
        <p:spPr bwMode="auto">
          <a:xfrm>
            <a:off x="2549033" y="3075516"/>
            <a:ext cx="593460" cy="379265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>
                <a:latin typeface="+mn-ea"/>
              </a:rPr>
              <a:t>8K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9996" name="AutoShape 14"/>
          <p:cNvSpPr>
            <a:spLocks/>
          </p:cNvSpPr>
          <p:nvPr/>
        </p:nvSpPr>
        <p:spPr bwMode="auto">
          <a:xfrm flipV="1">
            <a:off x="3097296" y="3735790"/>
            <a:ext cx="214195" cy="860713"/>
          </a:xfrm>
          <a:prstGeom prst="leftBrace">
            <a:avLst>
              <a:gd name="adj1" fmla="val 2126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1174543" name="Text Box 15"/>
          <p:cNvSpPr txBox="1">
            <a:spLocks noChangeArrowheads="1"/>
          </p:cNvSpPr>
          <p:nvPr/>
        </p:nvSpPr>
        <p:spPr bwMode="auto">
          <a:xfrm>
            <a:off x="2549033" y="4016799"/>
            <a:ext cx="593460" cy="377299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>
                <a:latin typeface="+mn-ea"/>
              </a:rPr>
              <a:t>8K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9998" name="AutoShape 16"/>
          <p:cNvSpPr>
            <a:spLocks/>
          </p:cNvSpPr>
          <p:nvPr/>
        </p:nvSpPr>
        <p:spPr bwMode="auto">
          <a:xfrm flipV="1">
            <a:off x="3097296" y="4684932"/>
            <a:ext cx="214195" cy="856783"/>
          </a:xfrm>
          <a:prstGeom prst="leftBrace">
            <a:avLst>
              <a:gd name="adj1" fmla="val 21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1174545" name="Text Box 17"/>
          <p:cNvSpPr txBox="1">
            <a:spLocks noChangeArrowheads="1"/>
          </p:cNvSpPr>
          <p:nvPr/>
        </p:nvSpPr>
        <p:spPr bwMode="auto">
          <a:xfrm>
            <a:off x="2549033" y="4965942"/>
            <a:ext cx="593460" cy="375334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>
                <a:latin typeface="+mn-ea"/>
              </a:rPr>
              <a:t>8K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174546" name="Text Box 18"/>
          <p:cNvSpPr txBox="1">
            <a:spLocks noChangeArrowheads="1"/>
          </p:cNvSpPr>
          <p:nvPr/>
        </p:nvSpPr>
        <p:spPr bwMode="auto">
          <a:xfrm>
            <a:off x="4081808" y="2140129"/>
            <a:ext cx="668133" cy="369438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>
                <a:latin typeface="+mn-ea"/>
              </a:rPr>
              <a:t>1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174547" name="Text Box 19"/>
          <p:cNvSpPr txBox="1">
            <a:spLocks noChangeArrowheads="1"/>
          </p:cNvSpPr>
          <p:nvPr/>
        </p:nvSpPr>
        <p:spPr bwMode="auto">
          <a:xfrm>
            <a:off x="4081808" y="3049972"/>
            <a:ext cx="668133" cy="379263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>
                <a:latin typeface="+mn-ea"/>
              </a:rPr>
              <a:t>2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174548" name="Text Box 20"/>
          <p:cNvSpPr txBox="1">
            <a:spLocks noChangeArrowheads="1"/>
          </p:cNvSpPr>
          <p:nvPr/>
        </p:nvSpPr>
        <p:spPr bwMode="auto">
          <a:xfrm>
            <a:off x="4081808" y="4020730"/>
            <a:ext cx="668133" cy="379263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>
                <a:latin typeface="+mn-ea"/>
              </a:rPr>
              <a:t>3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174549" name="Text Box 21"/>
          <p:cNvSpPr txBox="1">
            <a:spLocks noChangeArrowheads="1"/>
          </p:cNvSpPr>
          <p:nvPr/>
        </p:nvSpPr>
        <p:spPr bwMode="auto">
          <a:xfrm>
            <a:off x="4081808" y="4918780"/>
            <a:ext cx="668133" cy="375334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>
                <a:latin typeface="+mn-ea"/>
              </a:rPr>
              <a:t>4</a:t>
            </a:r>
            <a:endParaRPr lang="en-US" altLang="zh-CN" sz="240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174550" name="Text Box 22"/>
          <p:cNvSpPr txBox="1">
            <a:spLocks noChangeArrowheads="1"/>
          </p:cNvSpPr>
          <p:nvPr/>
        </p:nvSpPr>
        <p:spPr bwMode="auto">
          <a:xfrm>
            <a:off x="3317387" y="5639970"/>
            <a:ext cx="2210735" cy="453937"/>
          </a:xfrm>
          <a:prstGeom prst="rect">
            <a:avLst/>
          </a:prstGeom>
          <a:noFill/>
          <a:ln w="1651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2400" dirty="0">
                <a:latin typeface="+mn-ea"/>
              </a:rPr>
              <a:t>D</a:t>
            </a:r>
            <a:r>
              <a:rPr lang="en-US" altLang="zh-CN" sz="2400" baseline="-25000" dirty="0">
                <a:latin typeface="+mn-ea"/>
              </a:rPr>
              <a:t>7</a:t>
            </a:r>
            <a:r>
              <a:rPr lang="en-US" altLang="zh-CN" sz="2400" dirty="0">
                <a:latin typeface="+mn-ea"/>
              </a:rPr>
              <a:t>D</a:t>
            </a:r>
            <a:r>
              <a:rPr lang="en-US" altLang="zh-CN" sz="2400" baseline="-25000" dirty="0">
                <a:latin typeface="+mn-ea"/>
              </a:rPr>
              <a:t>6</a:t>
            </a:r>
            <a:r>
              <a:rPr lang="en-US" altLang="zh-CN" sz="2400" dirty="0">
                <a:latin typeface="+mn-ea"/>
              </a:rPr>
              <a:t>…D</a:t>
            </a:r>
            <a:r>
              <a:rPr lang="en-US" altLang="zh-CN" sz="2400" baseline="-25000" dirty="0">
                <a:latin typeface="+mn-ea"/>
              </a:rPr>
              <a:t>1</a:t>
            </a:r>
            <a:r>
              <a:rPr lang="en-US" altLang="zh-CN" sz="2400" dirty="0">
                <a:latin typeface="+mn-ea"/>
              </a:rPr>
              <a:t>D</a:t>
            </a:r>
            <a:r>
              <a:rPr lang="en-US" altLang="zh-CN" sz="2400" baseline="-25000" dirty="0">
                <a:latin typeface="+mn-ea"/>
              </a:rPr>
              <a:t>0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010773" y="1377671"/>
            <a:ext cx="3580409" cy="1320546"/>
            <a:chOff x="6236691" y="1420703"/>
            <a:chExt cx="3580409" cy="1320546"/>
          </a:xfrm>
        </p:grpSpPr>
        <p:grpSp>
          <p:nvGrpSpPr>
            <p:cNvPr id="2" name="Group 23"/>
            <p:cNvGrpSpPr>
              <a:grpSpLocks/>
            </p:cNvGrpSpPr>
            <p:nvPr/>
          </p:nvGrpSpPr>
          <p:grpSpPr bwMode="auto">
            <a:xfrm>
              <a:off x="6236691" y="1420703"/>
              <a:ext cx="3580409" cy="471624"/>
              <a:chOff x="2761" y="1392"/>
              <a:chExt cx="1822" cy="240"/>
            </a:xfrm>
          </p:grpSpPr>
          <p:sp>
            <p:nvSpPr>
              <p:cNvPr id="170075" name="Text Box 24"/>
              <p:cNvSpPr txBox="1">
                <a:spLocks noChangeArrowheads="1"/>
              </p:cNvSpPr>
              <p:nvPr/>
            </p:nvSpPr>
            <p:spPr bwMode="auto">
              <a:xfrm>
                <a:off x="2761" y="1392"/>
                <a:ext cx="743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400" b="1" dirty="0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baseline="-25000" dirty="0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14</a:t>
                </a:r>
                <a:r>
                  <a:rPr lang="en-US" altLang="zh-CN" sz="2400" b="1" dirty="0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baseline="-25000" dirty="0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13</a:t>
                </a:r>
                <a:r>
                  <a:rPr lang="en-US" altLang="zh-CN" sz="2400" b="1" dirty="0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baseline="-25000" dirty="0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170076" name="Text Box 25"/>
              <p:cNvSpPr txBox="1">
                <a:spLocks noChangeArrowheads="1"/>
              </p:cNvSpPr>
              <p:nvPr/>
            </p:nvSpPr>
            <p:spPr bwMode="auto">
              <a:xfrm>
                <a:off x="4176" y="1392"/>
                <a:ext cx="407" cy="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="1" baseline="-25000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</p:grpSp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6319987" y="1892327"/>
              <a:ext cx="3301365" cy="848922"/>
              <a:chOff x="2784" y="1632"/>
              <a:chExt cx="1680" cy="432"/>
            </a:xfrm>
          </p:grpSpPr>
          <p:sp>
            <p:nvSpPr>
              <p:cNvPr id="170059" name="Rectangle 27"/>
              <p:cNvSpPr>
                <a:spLocks noChangeArrowheads="1"/>
              </p:cNvSpPr>
              <p:nvPr/>
            </p:nvSpPr>
            <p:spPr bwMode="auto">
              <a:xfrm>
                <a:off x="2784" y="163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solidFill>
                      <a:srgbClr val="FF0000"/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70060" name="Rectangle 28"/>
              <p:cNvSpPr>
                <a:spLocks noChangeArrowheads="1"/>
              </p:cNvSpPr>
              <p:nvPr/>
            </p:nvSpPr>
            <p:spPr bwMode="auto">
              <a:xfrm>
                <a:off x="2994" y="163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solidFill>
                      <a:srgbClr val="FF0000"/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70061" name="Rectangle 29"/>
              <p:cNvSpPr>
                <a:spLocks noChangeArrowheads="1"/>
              </p:cNvSpPr>
              <p:nvPr/>
            </p:nvSpPr>
            <p:spPr bwMode="auto">
              <a:xfrm>
                <a:off x="3204" y="163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70062" name="Rectangle 30"/>
              <p:cNvSpPr>
                <a:spLocks noChangeArrowheads="1"/>
              </p:cNvSpPr>
              <p:nvPr/>
            </p:nvSpPr>
            <p:spPr bwMode="auto">
              <a:xfrm>
                <a:off x="3414" y="163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70063" name="Rectangle 31"/>
              <p:cNvSpPr>
                <a:spLocks noChangeArrowheads="1"/>
              </p:cNvSpPr>
              <p:nvPr/>
            </p:nvSpPr>
            <p:spPr bwMode="auto">
              <a:xfrm>
                <a:off x="3624" y="163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70064" name="Rectangle 32"/>
              <p:cNvSpPr>
                <a:spLocks noChangeArrowheads="1"/>
              </p:cNvSpPr>
              <p:nvPr/>
            </p:nvSpPr>
            <p:spPr bwMode="auto">
              <a:xfrm>
                <a:off x="3834" y="163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70065" name="Rectangle 33"/>
              <p:cNvSpPr>
                <a:spLocks noChangeArrowheads="1"/>
              </p:cNvSpPr>
              <p:nvPr/>
            </p:nvSpPr>
            <p:spPr bwMode="auto">
              <a:xfrm>
                <a:off x="4044" y="163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70066" name="Rectangle 34"/>
              <p:cNvSpPr>
                <a:spLocks noChangeArrowheads="1"/>
              </p:cNvSpPr>
              <p:nvPr/>
            </p:nvSpPr>
            <p:spPr bwMode="auto">
              <a:xfrm>
                <a:off x="4254" y="163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70067" name="Rectangle 35"/>
              <p:cNvSpPr>
                <a:spLocks noChangeArrowheads="1"/>
              </p:cNvSpPr>
              <p:nvPr/>
            </p:nvSpPr>
            <p:spPr bwMode="auto">
              <a:xfrm>
                <a:off x="2784" y="187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solidFill>
                      <a:srgbClr val="FF0000"/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70068" name="Rectangle 36"/>
              <p:cNvSpPr>
                <a:spLocks noChangeArrowheads="1"/>
              </p:cNvSpPr>
              <p:nvPr/>
            </p:nvSpPr>
            <p:spPr bwMode="auto">
              <a:xfrm>
                <a:off x="2994" y="187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solidFill>
                      <a:srgbClr val="FF0000"/>
                    </a:solidFill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170069" name="Rectangle 37"/>
              <p:cNvSpPr>
                <a:spLocks noChangeArrowheads="1"/>
              </p:cNvSpPr>
              <p:nvPr/>
            </p:nvSpPr>
            <p:spPr bwMode="auto">
              <a:xfrm>
                <a:off x="3204" y="187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70070" name="Rectangle 38"/>
              <p:cNvSpPr>
                <a:spLocks noChangeArrowheads="1"/>
              </p:cNvSpPr>
              <p:nvPr/>
            </p:nvSpPr>
            <p:spPr bwMode="auto">
              <a:xfrm>
                <a:off x="3414" y="187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70071" name="Rectangle 39"/>
              <p:cNvSpPr>
                <a:spLocks noChangeArrowheads="1"/>
              </p:cNvSpPr>
              <p:nvPr/>
            </p:nvSpPr>
            <p:spPr bwMode="auto">
              <a:xfrm>
                <a:off x="3624" y="187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70072" name="Rectangle 40"/>
              <p:cNvSpPr>
                <a:spLocks noChangeArrowheads="1"/>
              </p:cNvSpPr>
              <p:nvPr/>
            </p:nvSpPr>
            <p:spPr bwMode="auto">
              <a:xfrm>
                <a:off x="3834" y="187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70073" name="Rectangle 41"/>
              <p:cNvSpPr>
                <a:spLocks noChangeArrowheads="1"/>
              </p:cNvSpPr>
              <p:nvPr/>
            </p:nvSpPr>
            <p:spPr bwMode="auto">
              <a:xfrm>
                <a:off x="4044" y="187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70074" name="Rectangle 42"/>
              <p:cNvSpPr>
                <a:spLocks noChangeArrowheads="1"/>
              </p:cNvSpPr>
              <p:nvPr/>
            </p:nvSpPr>
            <p:spPr bwMode="auto">
              <a:xfrm>
                <a:off x="4254" y="1872"/>
                <a:ext cx="210" cy="192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2400" b="1">
                    <a:latin typeface="Consolas" panose="020B0609020204030204" pitchFamily="49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094069" y="2792542"/>
            <a:ext cx="3301365" cy="848922"/>
            <a:chOff x="2784" y="2112"/>
            <a:chExt cx="1680" cy="432"/>
          </a:xfrm>
        </p:grpSpPr>
        <p:sp>
          <p:nvSpPr>
            <p:cNvPr id="170043" name="Rectangle 44"/>
            <p:cNvSpPr>
              <a:spLocks noChangeArrowheads="1"/>
            </p:cNvSpPr>
            <p:nvPr/>
          </p:nvSpPr>
          <p:spPr bwMode="auto">
            <a:xfrm>
              <a:off x="2784" y="21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44" name="Rectangle 45"/>
            <p:cNvSpPr>
              <a:spLocks noChangeArrowheads="1"/>
            </p:cNvSpPr>
            <p:nvPr/>
          </p:nvSpPr>
          <p:spPr bwMode="auto">
            <a:xfrm>
              <a:off x="2994" y="21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45" name="Rectangle 46"/>
            <p:cNvSpPr>
              <a:spLocks noChangeArrowheads="1"/>
            </p:cNvSpPr>
            <p:nvPr/>
          </p:nvSpPr>
          <p:spPr bwMode="auto">
            <a:xfrm>
              <a:off x="3204" y="21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46" name="Rectangle 47"/>
            <p:cNvSpPr>
              <a:spLocks noChangeArrowheads="1"/>
            </p:cNvSpPr>
            <p:nvPr/>
          </p:nvSpPr>
          <p:spPr bwMode="auto">
            <a:xfrm>
              <a:off x="3414" y="21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47" name="Rectangle 48"/>
            <p:cNvSpPr>
              <a:spLocks noChangeArrowheads="1"/>
            </p:cNvSpPr>
            <p:nvPr/>
          </p:nvSpPr>
          <p:spPr bwMode="auto">
            <a:xfrm>
              <a:off x="3624" y="21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48" name="Rectangle 49"/>
            <p:cNvSpPr>
              <a:spLocks noChangeArrowheads="1"/>
            </p:cNvSpPr>
            <p:nvPr/>
          </p:nvSpPr>
          <p:spPr bwMode="auto">
            <a:xfrm>
              <a:off x="3834" y="21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49" name="Rectangle 50"/>
            <p:cNvSpPr>
              <a:spLocks noChangeArrowheads="1"/>
            </p:cNvSpPr>
            <p:nvPr/>
          </p:nvSpPr>
          <p:spPr bwMode="auto">
            <a:xfrm>
              <a:off x="4044" y="21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50" name="Rectangle 51"/>
            <p:cNvSpPr>
              <a:spLocks noChangeArrowheads="1"/>
            </p:cNvSpPr>
            <p:nvPr/>
          </p:nvSpPr>
          <p:spPr bwMode="auto">
            <a:xfrm>
              <a:off x="4254" y="21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51" name="Rectangle 52"/>
            <p:cNvSpPr>
              <a:spLocks noChangeArrowheads="1"/>
            </p:cNvSpPr>
            <p:nvPr/>
          </p:nvSpPr>
          <p:spPr bwMode="auto">
            <a:xfrm>
              <a:off x="2784" y="235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52" name="Rectangle 53"/>
            <p:cNvSpPr>
              <a:spLocks noChangeArrowheads="1"/>
            </p:cNvSpPr>
            <p:nvPr/>
          </p:nvSpPr>
          <p:spPr bwMode="auto">
            <a:xfrm>
              <a:off x="2994" y="235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53" name="Rectangle 54"/>
            <p:cNvSpPr>
              <a:spLocks noChangeArrowheads="1"/>
            </p:cNvSpPr>
            <p:nvPr/>
          </p:nvSpPr>
          <p:spPr bwMode="auto">
            <a:xfrm>
              <a:off x="3204" y="235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54" name="Rectangle 55"/>
            <p:cNvSpPr>
              <a:spLocks noChangeArrowheads="1"/>
            </p:cNvSpPr>
            <p:nvPr/>
          </p:nvSpPr>
          <p:spPr bwMode="auto">
            <a:xfrm>
              <a:off x="3414" y="235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55" name="Rectangle 56"/>
            <p:cNvSpPr>
              <a:spLocks noChangeArrowheads="1"/>
            </p:cNvSpPr>
            <p:nvPr/>
          </p:nvSpPr>
          <p:spPr bwMode="auto">
            <a:xfrm>
              <a:off x="3624" y="235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56" name="Rectangle 57"/>
            <p:cNvSpPr>
              <a:spLocks noChangeArrowheads="1"/>
            </p:cNvSpPr>
            <p:nvPr/>
          </p:nvSpPr>
          <p:spPr bwMode="auto">
            <a:xfrm>
              <a:off x="3834" y="235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57" name="Rectangle 58"/>
            <p:cNvSpPr>
              <a:spLocks noChangeArrowheads="1"/>
            </p:cNvSpPr>
            <p:nvPr/>
          </p:nvSpPr>
          <p:spPr bwMode="auto">
            <a:xfrm>
              <a:off x="4044" y="235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58" name="Rectangle 59"/>
            <p:cNvSpPr>
              <a:spLocks noChangeArrowheads="1"/>
            </p:cNvSpPr>
            <p:nvPr/>
          </p:nvSpPr>
          <p:spPr bwMode="auto">
            <a:xfrm>
              <a:off x="4254" y="235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6094069" y="3735789"/>
            <a:ext cx="3301365" cy="848922"/>
            <a:chOff x="2784" y="2592"/>
            <a:chExt cx="1680" cy="432"/>
          </a:xfrm>
        </p:grpSpPr>
        <p:sp>
          <p:nvSpPr>
            <p:cNvPr id="170027" name="Rectangle 61"/>
            <p:cNvSpPr>
              <a:spLocks noChangeArrowheads="1"/>
            </p:cNvSpPr>
            <p:nvPr/>
          </p:nvSpPr>
          <p:spPr bwMode="auto">
            <a:xfrm>
              <a:off x="2784" y="259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28" name="Rectangle 62"/>
            <p:cNvSpPr>
              <a:spLocks noChangeArrowheads="1"/>
            </p:cNvSpPr>
            <p:nvPr/>
          </p:nvSpPr>
          <p:spPr bwMode="auto">
            <a:xfrm>
              <a:off x="2994" y="259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29" name="Rectangle 63"/>
            <p:cNvSpPr>
              <a:spLocks noChangeArrowheads="1"/>
            </p:cNvSpPr>
            <p:nvPr/>
          </p:nvSpPr>
          <p:spPr bwMode="auto">
            <a:xfrm>
              <a:off x="3204" y="259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30" name="Rectangle 64"/>
            <p:cNvSpPr>
              <a:spLocks noChangeArrowheads="1"/>
            </p:cNvSpPr>
            <p:nvPr/>
          </p:nvSpPr>
          <p:spPr bwMode="auto">
            <a:xfrm>
              <a:off x="3414" y="259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31" name="Rectangle 65"/>
            <p:cNvSpPr>
              <a:spLocks noChangeArrowheads="1"/>
            </p:cNvSpPr>
            <p:nvPr/>
          </p:nvSpPr>
          <p:spPr bwMode="auto">
            <a:xfrm>
              <a:off x="3624" y="259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32" name="Rectangle 66"/>
            <p:cNvSpPr>
              <a:spLocks noChangeArrowheads="1"/>
            </p:cNvSpPr>
            <p:nvPr/>
          </p:nvSpPr>
          <p:spPr bwMode="auto">
            <a:xfrm>
              <a:off x="3834" y="259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33" name="Rectangle 67"/>
            <p:cNvSpPr>
              <a:spLocks noChangeArrowheads="1"/>
            </p:cNvSpPr>
            <p:nvPr/>
          </p:nvSpPr>
          <p:spPr bwMode="auto">
            <a:xfrm>
              <a:off x="4044" y="259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34" name="Rectangle 68"/>
            <p:cNvSpPr>
              <a:spLocks noChangeArrowheads="1"/>
            </p:cNvSpPr>
            <p:nvPr/>
          </p:nvSpPr>
          <p:spPr bwMode="auto">
            <a:xfrm>
              <a:off x="4254" y="259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35" name="Rectangle 69"/>
            <p:cNvSpPr>
              <a:spLocks noChangeArrowheads="1"/>
            </p:cNvSpPr>
            <p:nvPr/>
          </p:nvSpPr>
          <p:spPr bwMode="auto">
            <a:xfrm>
              <a:off x="2784" y="283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36" name="Rectangle 70"/>
            <p:cNvSpPr>
              <a:spLocks noChangeArrowheads="1"/>
            </p:cNvSpPr>
            <p:nvPr/>
          </p:nvSpPr>
          <p:spPr bwMode="auto">
            <a:xfrm>
              <a:off x="2994" y="283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37" name="Rectangle 71"/>
            <p:cNvSpPr>
              <a:spLocks noChangeArrowheads="1"/>
            </p:cNvSpPr>
            <p:nvPr/>
          </p:nvSpPr>
          <p:spPr bwMode="auto">
            <a:xfrm>
              <a:off x="3204" y="283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38" name="Rectangle 72"/>
            <p:cNvSpPr>
              <a:spLocks noChangeArrowheads="1"/>
            </p:cNvSpPr>
            <p:nvPr/>
          </p:nvSpPr>
          <p:spPr bwMode="auto">
            <a:xfrm>
              <a:off x="3414" y="283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39" name="Rectangle 73"/>
            <p:cNvSpPr>
              <a:spLocks noChangeArrowheads="1"/>
            </p:cNvSpPr>
            <p:nvPr/>
          </p:nvSpPr>
          <p:spPr bwMode="auto">
            <a:xfrm>
              <a:off x="3624" y="283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40" name="Rectangle 74"/>
            <p:cNvSpPr>
              <a:spLocks noChangeArrowheads="1"/>
            </p:cNvSpPr>
            <p:nvPr/>
          </p:nvSpPr>
          <p:spPr bwMode="auto">
            <a:xfrm>
              <a:off x="3834" y="283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41" name="Rectangle 75"/>
            <p:cNvSpPr>
              <a:spLocks noChangeArrowheads="1"/>
            </p:cNvSpPr>
            <p:nvPr/>
          </p:nvSpPr>
          <p:spPr bwMode="auto">
            <a:xfrm>
              <a:off x="4044" y="283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42" name="Rectangle 76"/>
            <p:cNvSpPr>
              <a:spLocks noChangeArrowheads="1"/>
            </p:cNvSpPr>
            <p:nvPr/>
          </p:nvSpPr>
          <p:spPr bwMode="auto">
            <a:xfrm>
              <a:off x="4254" y="2832"/>
              <a:ext cx="210" cy="192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" name="Group 77"/>
          <p:cNvGrpSpPr>
            <a:grpSpLocks/>
          </p:cNvGrpSpPr>
          <p:nvPr/>
        </p:nvGrpSpPr>
        <p:grpSpPr bwMode="auto">
          <a:xfrm>
            <a:off x="6094069" y="4679036"/>
            <a:ext cx="3301365" cy="848922"/>
            <a:chOff x="2784" y="3072"/>
            <a:chExt cx="1680" cy="432"/>
          </a:xfrm>
        </p:grpSpPr>
        <p:sp>
          <p:nvSpPr>
            <p:cNvPr id="170011" name="Rectangle 78"/>
            <p:cNvSpPr>
              <a:spLocks noChangeArrowheads="1"/>
            </p:cNvSpPr>
            <p:nvPr/>
          </p:nvSpPr>
          <p:spPr bwMode="auto">
            <a:xfrm>
              <a:off x="2784" y="307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12" name="Rectangle 79"/>
            <p:cNvSpPr>
              <a:spLocks noChangeArrowheads="1"/>
            </p:cNvSpPr>
            <p:nvPr/>
          </p:nvSpPr>
          <p:spPr bwMode="auto">
            <a:xfrm>
              <a:off x="2994" y="307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13" name="Rectangle 80"/>
            <p:cNvSpPr>
              <a:spLocks noChangeArrowheads="1"/>
            </p:cNvSpPr>
            <p:nvPr/>
          </p:nvSpPr>
          <p:spPr bwMode="auto">
            <a:xfrm>
              <a:off x="3204" y="307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14" name="Rectangle 81"/>
            <p:cNvSpPr>
              <a:spLocks noChangeArrowheads="1"/>
            </p:cNvSpPr>
            <p:nvPr/>
          </p:nvSpPr>
          <p:spPr bwMode="auto">
            <a:xfrm>
              <a:off x="3414" y="307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15" name="Rectangle 82"/>
            <p:cNvSpPr>
              <a:spLocks noChangeArrowheads="1"/>
            </p:cNvSpPr>
            <p:nvPr/>
          </p:nvSpPr>
          <p:spPr bwMode="auto">
            <a:xfrm>
              <a:off x="3624" y="307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16" name="Rectangle 83"/>
            <p:cNvSpPr>
              <a:spLocks noChangeArrowheads="1"/>
            </p:cNvSpPr>
            <p:nvPr/>
          </p:nvSpPr>
          <p:spPr bwMode="auto">
            <a:xfrm>
              <a:off x="3834" y="307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17" name="Rectangle 84"/>
            <p:cNvSpPr>
              <a:spLocks noChangeArrowheads="1"/>
            </p:cNvSpPr>
            <p:nvPr/>
          </p:nvSpPr>
          <p:spPr bwMode="auto">
            <a:xfrm>
              <a:off x="4044" y="307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18" name="Rectangle 85"/>
            <p:cNvSpPr>
              <a:spLocks noChangeArrowheads="1"/>
            </p:cNvSpPr>
            <p:nvPr/>
          </p:nvSpPr>
          <p:spPr bwMode="auto">
            <a:xfrm>
              <a:off x="4254" y="307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70019" name="Rectangle 86"/>
            <p:cNvSpPr>
              <a:spLocks noChangeArrowheads="1"/>
            </p:cNvSpPr>
            <p:nvPr/>
          </p:nvSpPr>
          <p:spPr bwMode="auto">
            <a:xfrm>
              <a:off x="2784" y="33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20" name="Rectangle 87"/>
            <p:cNvSpPr>
              <a:spLocks noChangeArrowheads="1"/>
            </p:cNvSpPr>
            <p:nvPr/>
          </p:nvSpPr>
          <p:spPr bwMode="auto">
            <a:xfrm>
              <a:off x="2994" y="33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solidFill>
                    <a:srgbClr val="FF0000"/>
                  </a:solidFill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21" name="Rectangle 88"/>
            <p:cNvSpPr>
              <a:spLocks noChangeArrowheads="1"/>
            </p:cNvSpPr>
            <p:nvPr/>
          </p:nvSpPr>
          <p:spPr bwMode="auto">
            <a:xfrm>
              <a:off x="3204" y="33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22" name="Rectangle 89"/>
            <p:cNvSpPr>
              <a:spLocks noChangeArrowheads="1"/>
            </p:cNvSpPr>
            <p:nvPr/>
          </p:nvSpPr>
          <p:spPr bwMode="auto">
            <a:xfrm>
              <a:off x="3414" y="33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0023" name="Rectangle 90"/>
            <p:cNvSpPr>
              <a:spLocks noChangeArrowheads="1"/>
            </p:cNvSpPr>
            <p:nvPr/>
          </p:nvSpPr>
          <p:spPr bwMode="auto">
            <a:xfrm>
              <a:off x="3624" y="33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24" name="Rectangle 91"/>
            <p:cNvSpPr>
              <a:spLocks noChangeArrowheads="1"/>
            </p:cNvSpPr>
            <p:nvPr/>
          </p:nvSpPr>
          <p:spPr bwMode="auto">
            <a:xfrm>
              <a:off x="3834" y="33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25" name="Rectangle 92"/>
            <p:cNvSpPr>
              <a:spLocks noChangeArrowheads="1"/>
            </p:cNvSpPr>
            <p:nvPr/>
          </p:nvSpPr>
          <p:spPr bwMode="auto">
            <a:xfrm>
              <a:off x="4044" y="33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70026" name="Rectangle 93"/>
            <p:cNvSpPr>
              <a:spLocks noChangeArrowheads="1"/>
            </p:cNvSpPr>
            <p:nvPr/>
          </p:nvSpPr>
          <p:spPr bwMode="auto">
            <a:xfrm>
              <a:off x="4254" y="3312"/>
              <a:ext cx="210" cy="192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CN" sz="2400" b="1">
                  <a:latin typeface="Consolas" panose="020B0609020204030204" pitchFamily="49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7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F8CB2-1A0E-4C72-B5FE-B0C8937E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257175"/>
            <a:ext cx="10515600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</a:t>
            </a:r>
            <a:r>
              <a:rPr lang="zh-CN" altLang="en-US" dirty="0"/>
              <a:t>存储器扩展</a:t>
            </a:r>
            <a:r>
              <a:rPr lang="en-US" altLang="zh-CN" dirty="0"/>
              <a:t>——</a:t>
            </a:r>
            <a:r>
              <a:rPr lang="zh-CN" altLang="en-US" dirty="0"/>
              <a:t>重点章节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1F9C9-52C4-43DC-8E63-4EFC97DF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3" y="1100138"/>
            <a:ext cx="6199187" cy="5284787"/>
          </a:xfrm>
        </p:spPr>
        <p:txBody>
          <a:bodyPr rtlCol="0">
            <a:normAutofit fontScale="85000" lnSpcReduction="20000"/>
          </a:bodyPr>
          <a:lstStyle/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/>
              <a:t>本节需解决的主要问题</a:t>
            </a:r>
            <a:r>
              <a:rPr lang="en-US" altLang="zh-CN" sz="2800" b="1" dirty="0"/>
              <a:t>: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存储器</a:t>
            </a:r>
            <a:r>
              <a:rPr lang="zh-CN" altLang="en-US" dirty="0">
                <a:solidFill>
                  <a:schemeClr val="accent5"/>
                </a:solidFill>
              </a:rPr>
              <a:t>芯片的选用</a:t>
            </a:r>
            <a:endParaRPr lang="en-US" altLang="zh-CN" dirty="0">
              <a:solidFill>
                <a:schemeClr val="accent5"/>
              </a:solidFill>
            </a:endParaRPr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位扩展、字扩展</a:t>
            </a:r>
            <a:r>
              <a:rPr lang="en-US" altLang="zh-CN" dirty="0">
                <a:solidFill>
                  <a:srgbClr val="FF0000"/>
                </a:solidFill>
              </a:rPr>
              <a:t>※</a:t>
            </a:r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各需要几片</a:t>
            </a:r>
            <a:r>
              <a:rPr lang="en-US" altLang="zh-CN" dirty="0">
                <a:solidFill>
                  <a:srgbClr val="FF0000"/>
                </a:solidFill>
              </a:rPr>
              <a:t>※</a:t>
            </a:r>
            <a:endParaRPr lang="en-US" altLang="zh-CN" dirty="0"/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存储器的</a:t>
            </a:r>
            <a:r>
              <a:rPr lang="zh-CN" altLang="en-US" dirty="0">
                <a:solidFill>
                  <a:schemeClr val="accent5"/>
                </a:solidFill>
              </a:rPr>
              <a:t>地址分配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chemeClr val="accent5"/>
                </a:solidFill>
              </a:rPr>
              <a:t>地址译码</a:t>
            </a:r>
            <a:endParaRPr lang="en-US" altLang="zh-CN" dirty="0">
              <a:solidFill>
                <a:schemeClr val="accent5"/>
              </a:solidFill>
            </a:endParaRPr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芯片内部地址</a:t>
            </a:r>
            <a:r>
              <a:rPr lang="en-US" altLang="zh-CN" dirty="0">
                <a:solidFill>
                  <a:srgbClr val="FF0000"/>
                </a:solidFill>
              </a:rPr>
              <a:t>※</a:t>
            </a:r>
            <a:endParaRPr lang="en-US" altLang="zh-CN" dirty="0"/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芯片选择信号</a:t>
            </a:r>
            <a:r>
              <a:rPr lang="en-US" altLang="zh-CN" dirty="0">
                <a:solidFill>
                  <a:srgbClr val="FF0000"/>
                </a:solidFill>
              </a:rPr>
              <a:t>※</a:t>
            </a:r>
            <a:endParaRPr lang="zh-CN" altLang="en-US" dirty="0"/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存储器和</a:t>
            </a:r>
            <a:r>
              <a:rPr lang="en-US" altLang="zh-CN" dirty="0"/>
              <a:t>CPU</a:t>
            </a:r>
            <a:r>
              <a:rPr lang="zh-CN" altLang="en-US" dirty="0"/>
              <a:t>之间的</a:t>
            </a:r>
            <a:r>
              <a:rPr lang="zh-CN" altLang="en-US" dirty="0">
                <a:solidFill>
                  <a:schemeClr val="accent5"/>
                </a:solidFill>
              </a:rPr>
              <a:t>排线</a:t>
            </a:r>
            <a:endParaRPr lang="en-US" altLang="zh-CN" dirty="0">
              <a:solidFill>
                <a:schemeClr val="accent5"/>
              </a:solidFill>
            </a:endParaRPr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地址线、数据线、片选信号、</a:t>
            </a:r>
            <a:r>
              <a:rPr lang="en-US" altLang="zh-CN" dirty="0"/>
              <a:t>R/W</a:t>
            </a:r>
            <a:r>
              <a:rPr lang="zh-CN" altLang="en-US" dirty="0"/>
              <a:t>信号</a:t>
            </a:r>
            <a:endParaRPr lang="en-US" altLang="zh-CN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A166A748-B00E-428C-B4FF-732DDB4032F7}"/>
              </a:ext>
            </a:extLst>
          </p:cNvPr>
          <p:cNvSpPr txBox="1">
            <a:spLocks/>
          </p:cNvSpPr>
          <p:nvPr/>
        </p:nvSpPr>
        <p:spPr>
          <a:xfrm>
            <a:off x="6781800" y="1074738"/>
            <a:ext cx="5410200" cy="531018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/>
              <a:t>所需的前导知识</a:t>
            </a:r>
            <a:r>
              <a:rPr lang="en-US" altLang="zh-CN" sz="2800" b="1" dirty="0"/>
              <a:t>: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进制数转换</a:t>
            </a:r>
            <a:endParaRPr lang="en-US" altLang="zh-CN" dirty="0"/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二进制</a:t>
            </a:r>
            <a:r>
              <a:rPr lang="en-US" altLang="zh-CN" dirty="0"/>
              <a:t>——</a:t>
            </a:r>
            <a:r>
              <a:rPr lang="zh-CN" altLang="en-US" dirty="0"/>
              <a:t>十进制</a:t>
            </a:r>
            <a:endParaRPr lang="en-US" altLang="zh-CN" dirty="0"/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二进制</a:t>
            </a:r>
            <a:r>
              <a:rPr lang="en-US" altLang="zh-CN" dirty="0"/>
              <a:t>——</a:t>
            </a:r>
            <a:r>
              <a:rPr lang="zh-CN" altLang="en-US" dirty="0"/>
              <a:t>十六进制</a:t>
            </a:r>
            <a:endParaRPr lang="en-US" altLang="zh-CN" dirty="0"/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译码器原理（</a:t>
            </a:r>
            <a:r>
              <a:rPr lang="en-US" altLang="zh-CN" dirty="0"/>
              <a:t>SRAM</a:t>
            </a:r>
            <a:r>
              <a:rPr lang="zh-CN" altLang="en-US" dirty="0"/>
              <a:t>一节已讲）</a:t>
            </a:r>
            <a:endParaRPr lang="en-US" altLang="zh-CN" dirty="0"/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dirty="0"/>
              <a:t>2-4</a:t>
            </a:r>
            <a:r>
              <a:rPr lang="zh-CN" altLang="en-US" dirty="0"/>
              <a:t>译码器</a:t>
            </a:r>
            <a:endParaRPr lang="en-US" altLang="zh-CN" dirty="0"/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en-US" altLang="zh-CN" dirty="0"/>
              <a:t>3-8</a:t>
            </a:r>
            <a:r>
              <a:rPr lang="zh-CN" altLang="en-US" dirty="0"/>
              <a:t>译码器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存储器的芯片引脚（</a:t>
            </a:r>
            <a:r>
              <a:rPr lang="en-US" altLang="zh-CN" dirty="0"/>
              <a:t>SRAM</a:t>
            </a:r>
            <a:r>
              <a:rPr lang="zh-CN" altLang="en-US" dirty="0"/>
              <a:t>一节已讲）</a:t>
            </a:r>
            <a:endParaRPr lang="en-US" altLang="zh-CN" dirty="0"/>
          </a:p>
          <a:p>
            <a:pPr marL="720000" indent="0" fontAlgn="auto">
              <a:spcAft>
                <a:spcPts val="0"/>
              </a:spcAft>
              <a:buFont typeface="Wingdings" panose="05000000000000000000" pitchFamily="2" charset="2"/>
              <a:buChar char="p"/>
              <a:defRPr/>
            </a:pPr>
            <a:r>
              <a:rPr lang="zh-CN" altLang="en-US" dirty="0"/>
              <a:t>地址线、数据线、片选信号</a:t>
            </a:r>
            <a:endParaRPr lang="en-US" altLang="zh-CN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128456"/>
            <a:ext cx="6520875" cy="1024984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本节重点</a:t>
            </a:r>
          </a:p>
        </p:txBody>
      </p:sp>
      <p:sp>
        <p:nvSpPr>
          <p:cNvPr id="4" name="AutoShape 19">
            <a:extLst>
              <a:ext uri="{FF2B5EF4-FFF2-40B4-BE49-F238E27FC236}">
                <a16:creationId xmlns:a16="http://schemas.microsoft.com/office/drawing/2014/main" id="{44686490-EAC8-4F83-9BD7-777D50DF6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41" y="2473050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5943AE18-E2CF-4DE6-BAA7-237B0B14D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41" y="3568500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3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0DF7BB-9D6B-4F7C-A58B-FDC63C2BDD1A}"/>
              </a:ext>
            </a:extLst>
          </p:cNvPr>
          <p:cNvSpPr/>
          <p:nvPr/>
        </p:nvSpPr>
        <p:spPr>
          <a:xfrm>
            <a:off x="3664723" y="1364010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位扩展</a:t>
            </a: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12C2C48-8E1C-4676-9FAE-0F9C65B3A482}"/>
              </a:ext>
            </a:extLst>
          </p:cNvPr>
          <p:cNvSpPr/>
          <p:nvPr/>
        </p:nvSpPr>
        <p:spPr>
          <a:xfrm>
            <a:off x="3664723" y="2372122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字扩展</a:t>
            </a: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A8B30F84-9C7A-4040-9BE9-5EF2E4BC1F53}"/>
              </a:ext>
            </a:extLst>
          </p:cNvPr>
          <p:cNvSpPr/>
          <p:nvPr/>
        </p:nvSpPr>
        <p:spPr>
          <a:xfrm>
            <a:off x="3664723" y="3452242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片内地址、片选地址</a:t>
            </a:r>
          </a:p>
        </p:txBody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C76559F2-BB70-42BB-9E8F-9C3E9553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702" y="1464938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1</a:t>
            </a:r>
            <a:endParaRPr lang="zh-CN" altLang="en-US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3E998DAA-AFF9-4810-A39A-D8542CBC8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702" y="4576612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4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E31509D2-2FC7-4B61-BE1D-2AC5A9EA4B60}"/>
              </a:ext>
            </a:extLst>
          </p:cNvPr>
          <p:cNvSpPr/>
          <p:nvPr/>
        </p:nvSpPr>
        <p:spPr>
          <a:xfrm>
            <a:off x="3659984" y="4520434"/>
            <a:ext cx="6525614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芯片地址范围计算</a:t>
            </a:r>
            <a:endParaRPr lang="zh-CN" altLang="en-US" sz="3200" b="1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AutoShape 19">
            <a:extLst>
              <a:ext uri="{FF2B5EF4-FFF2-40B4-BE49-F238E27FC236}">
                <a16:creationId xmlns:a16="http://schemas.microsoft.com/office/drawing/2014/main" id="{0A8E2BD6-B84E-4A71-B18B-21DDC0D0A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752" y="5738662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5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AC385B79-C36F-46BD-9173-56094BE12FE0}"/>
              </a:ext>
            </a:extLst>
          </p:cNvPr>
          <p:cNvSpPr/>
          <p:nvPr/>
        </p:nvSpPr>
        <p:spPr>
          <a:xfrm>
            <a:off x="3679034" y="5682484"/>
            <a:ext cx="6525614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本节要考大题</a:t>
            </a:r>
          </a:p>
        </p:txBody>
      </p:sp>
    </p:spTree>
    <p:extLst>
      <p:ext uri="{BB962C8B-B14F-4D97-AF65-F5344CB8AC3E}">
        <p14:creationId xmlns:p14="http://schemas.microsoft.com/office/powerpoint/2010/main" val="322949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23C36-CEF6-473C-9152-2B9D7810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本节知识点总结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14A6B9-B5C6-469E-B436-501D5776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78" y="875255"/>
            <a:ext cx="1001784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39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79A82-265F-46EC-BCA3-B19F0B9B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43FDF-966A-4C1E-A046-456B6A847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教材</a:t>
            </a:r>
            <a:r>
              <a:rPr lang="en-US" altLang="zh-CN" dirty="0"/>
              <a:t>149</a:t>
            </a:r>
            <a:r>
              <a:rPr lang="zh-CN" altLang="en-US" dirty="0"/>
              <a:t>页：</a:t>
            </a:r>
            <a:endParaRPr lang="en-US" altLang="zh-CN" dirty="0"/>
          </a:p>
          <a:p>
            <a:r>
              <a:rPr lang="en-US" altLang="zh-CN" dirty="0"/>
              <a:t>4.6</a:t>
            </a:r>
          </a:p>
          <a:p>
            <a:r>
              <a:rPr lang="en-US" altLang="zh-CN" dirty="0"/>
              <a:t>4.7</a:t>
            </a:r>
          </a:p>
          <a:p>
            <a:r>
              <a:rPr lang="en-US" altLang="zh-CN" dirty="0"/>
              <a:t>4.12</a:t>
            </a:r>
            <a:r>
              <a:rPr lang="zh-CN" altLang="en-US" dirty="0"/>
              <a:t>（</a:t>
            </a:r>
            <a:r>
              <a:rPr lang="en-US" altLang="zh-CN" dirty="0"/>
              <a:t>Cache</a:t>
            </a:r>
            <a:r>
              <a:rPr lang="zh-CN" altLang="en-US" dirty="0"/>
              <a:t>内容，可以后面完成）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742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79A82-265F-46EC-BCA3-B19F0B9B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43FDF-966A-4C1E-A046-456B6A847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、寻址范围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都是指</a:t>
            </a:r>
            <a:r>
              <a:rPr lang="zh-CN" altLang="en-US" dirty="0">
                <a:solidFill>
                  <a:srgbClr val="FF0000"/>
                </a:solidFill>
              </a:rPr>
              <a:t>按字节编址</a:t>
            </a:r>
            <a:r>
              <a:rPr lang="zh-CN" altLang="en-US" dirty="0">
                <a:solidFill>
                  <a:schemeClr val="tx1"/>
                </a:solidFill>
              </a:rPr>
              <a:t>的整个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的寻址范围</a:t>
            </a:r>
            <a:r>
              <a:rPr lang="zh-CN" altLang="en-US" dirty="0">
                <a:solidFill>
                  <a:schemeClr val="tx1"/>
                </a:solidFill>
              </a:rPr>
              <a:t>，只需要考虑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的地址线的变化。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只需要分析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en-US" altLang="zh-CN" dirty="0">
                <a:solidFill>
                  <a:schemeClr val="tx1"/>
                </a:solidFill>
              </a:rPr>
              <a:t>AnAn-1…………………………A0</a:t>
            </a:r>
            <a:r>
              <a:rPr lang="zh-CN" altLang="en-US">
                <a:solidFill>
                  <a:schemeClr val="tx1"/>
                </a:solidFill>
              </a:rPr>
              <a:t>地址变化规律即可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、何时</a:t>
            </a:r>
            <a:r>
              <a:rPr lang="en-US" altLang="zh-CN" dirty="0"/>
              <a:t>CPU</a:t>
            </a:r>
            <a:r>
              <a:rPr lang="zh-CN" altLang="en-US" dirty="0"/>
              <a:t>的低位地址线不连的问题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位扩展时</a:t>
            </a:r>
            <a:r>
              <a:rPr lang="zh-CN" altLang="en-US" dirty="0">
                <a:solidFill>
                  <a:schemeClr val="tx1"/>
                </a:solidFill>
              </a:rPr>
              <a:t>：大于</a:t>
            </a: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位的位扩展的时候，如用</a:t>
            </a:r>
            <a:r>
              <a:rPr lang="en-US" altLang="zh-CN" dirty="0">
                <a:solidFill>
                  <a:schemeClr val="tx1"/>
                </a:solidFill>
              </a:rPr>
              <a:t>8b</a:t>
            </a:r>
            <a:r>
              <a:rPr lang="zh-CN" altLang="en-US" dirty="0">
                <a:solidFill>
                  <a:schemeClr val="tx1"/>
                </a:solidFill>
              </a:rPr>
              <a:t>芯片扩展</a:t>
            </a:r>
            <a:r>
              <a:rPr lang="en-US" altLang="zh-CN" dirty="0">
                <a:solidFill>
                  <a:schemeClr val="tx1"/>
                </a:solidFill>
              </a:rPr>
              <a:t>16</a:t>
            </a:r>
            <a:r>
              <a:rPr lang="zh-CN" altLang="en-US" dirty="0">
                <a:solidFill>
                  <a:schemeClr val="tx1"/>
                </a:solidFill>
              </a:rPr>
              <a:t>位或</a:t>
            </a:r>
            <a:r>
              <a:rPr lang="en-US" altLang="zh-CN" dirty="0">
                <a:solidFill>
                  <a:schemeClr val="tx1"/>
                </a:solidFill>
              </a:rPr>
              <a:t>32</a:t>
            </a:r>
            <a:r>
              <a:rPr lang="zh-CN" altLang="en-US" dirty="0">
                <a:solidFill>
                  <a:schemeClr val="tx1"/>
                </a:solidFill>
              </a:rPr>
              <a:t>位地址空间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字扩展是不空余低位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位扩充</a:t>
            </a:r>
            <a:r>
              <a:rPr lang="en-US" altLang="zh-CN" dirty="0">
                <a:solidFill>
                  <a:schemeClr val="tx1"/>
                </a:solidFill>
              </a:rPr>
              <a:t>16</a:t>
            </a:r>
            <a:r>
              <a:rPr lang="zh-CN" altLang="en-US" dirty="0">
                <a:solidFill>
                  <a:schemeClr val="tx1"/>
                </a:solidFill>
              </a:rPr>
              <a:t>位，空余</a:t>
            </a:r>
            <a:r>
              <a:rPr lang="en-US" altLang="zh-CN" dirty="0">
                <a:solidFill>
                  <a:schemeClr val="tx1"/>
                </a:solidFill>
              </a:rPr>
              <a:t>A0</a:t>
            </a: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位扩展</a:t>
            </a:r>
            <a:r>
              <a:rPr lang="en-US" altLang="zh-CN" dirty="0">
                <a:solidFill>
                  <a:schemeClr val="tx1"/>
                </a:solidFill>
              </a:rPr>
              <a:t>32</a:t>
            </a:r>
            <a:r>
              <a:rPr lang="zh-CN" altLang="en-US" dirty="0">
                <a:solidFill>
                  <a:schemeClr val="tx1"/>
                </a:solidFill>
              </a:rPr>
              <a:t>位，空余</a:t>
            </a:r>
            <a:r>
              <a:rPr lang="en-US" altLang="zh-CN" dirty="0">
                <a:solidFill>
                  <a:schemeClr val="tx1"/>
                </a:solidFill>
              </a:rPr>
              <a:t>A1A0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17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图片 9">
            <a:extLst>
              <a:ext uri="{FF2B5EF4-FFF2-40B4-BE49-F238E27FC236}">
                <a16:creationId xmlns:a16="http://schemas.microsoft.com/office/drawing/2014/main" id="{F694A617-B03D-4D24-8990-19E35FE3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图片 1">
            <a:extLst>
              <a:ext uri="{FF2B5EF4-FFF2-40B4-BE49-F238E27FC236}">
                <a16:creationId xmlns:a16="http://schemas.microsoft.com/office/drawing/2014/main" id="{1FA9CC00-9506-4AF4-984B-DA1FDE85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4805363"/>
            <a:ext cx="7138988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标题 6">
            <a:extLst>
              <a:ext uri="{FF2B5EF4-FFF2-40B4-BE49-F238E27FC236}">
                <a16:creationId xmlns:a16="http://schemas.microsoft.com/office/drawing/2014/main" id="{4DE218EC-EDBB-47F3-81C7-67C542A6C2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2838" y="2693988"/>
            <a:ext cx="4083050" cy="766762"/>
          </a:xfrm>
        </p:spPr>
        <p:txBody>
          <a:bodyPr/>
          <a:lstStyle/>
          <a:p>
            <a:r>
              <a:rPr lang="en-US" altLang="zh-CN" sz="540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8FAE3-EAD4-48BB-8BEC-10703B2B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63" y="257175"/>
            <a:ext cx="10515600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</a:t>
            </a:r>
            <a:r>
              <a:rPr lang="zh-CN" altLang="en-US" dirty="0"/>
              <a:t>存储器扩展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246F8A-00F6-4DE2-81AF-81A98A192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481138"/>
            <a:ext cx="4432300" cy="359410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800" b="1" dirty="0"/>
              <a:t>主存储器与</a:t>
            </a:r>
            <a:r>
              <a:rPr lang="en-US" altLang="zh-CN" sz="2800" b="1" dirty="0"/>
              <a:t>CPU</a:t>
            </a:r>
            <a:r>
              <a:rPr lang="zh-CN" altLang="en-US" sz="2800" b="1" dirty="0"/>
              <a:t>的连接</a:t>
            </a:r>
            <a:r>
              <a:rPr lang="en-US" altLang="zh-CN" sz="2800" b="1" dirty="0"/>
              <a:t>: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地址线的连接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数据线的连接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控制信号线的连接</a:t>
            </a:r>
            <a:endParaRPr lang="en-US" altLang="zh-CN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dirty="0"/>
          </a:p>
        </p:txBody>
      </p:sp>
      <p:sp>
        <p:nvSpPr>
          <p:cNvPr id="4" name="Line 4">
            <a:extLst>
              <a:ext uri="{FF2B5EF4-FFF2-40B4-BE49-F238E27FC236}">
                <a16:creationId xmlns:a16="http://schemas.microsoft.com/office/drawing/2014/main" id="{8A52419B-65C6-44FE-BE98-10E005653F22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1002963" y="1787525"/>
            <a:ext cx="0" cy="1293813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77E642E0-0CCD-4028-B1C8-69AA2A631961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10406063" y="2579688"/>
            <a:ext cx="0" cy="506412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7364DEF8-BF42-474C-B4C4-47BF0D6BD45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670675" y="2579688"/>
            <a:ext cx="3727450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40627887-8FA3-4CF7-9047-BFE8E9651D1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688138" y="2182813"/>
            <a:ext cx="3968750" cy="0"/>
          </a:xfrm>
          <a:prstGeom prst="line">
            <a:avLst/>
          </a:prstGeom>
          <a:noFill/>
          <a:ln w="76200" cap="sq">
            <a:solidFill>
              <a:srgbClr val="D60093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EA5312A6-A152-410A-9142-65490E480BA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0691813" y="2182813"/>
            <a:ext cx="0" cy="760412"/>
          </a:xfrm>
          <a:prstGeom prst="line">
            <a:avLst/>
          </a:prstGeom>
          <a:noFill/>
          <a:ln w="76200" cap="sq">
            <a:solidFill>
              <a:srgbClr val="D60093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CD70583C-4AE7-4939-AA33-12A5C485C0D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681788" y="5111750"/>
            <a:ext cx="4570412" cy="0"/>
          </a:xfrm>
          <a:prstGeom prst="line">
            <a:avLst/>
          </a:prstGeom>
          <a:noFill/>
          <a:ln w="76200">
            <a:solidFill>
              <a:srgbClr val="00CC0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6CBF96AC-FC20-4231-A646-7C8902685D4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670675" y="1787525"/>
            <a:ext cx="4332288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74706584-889D-4F10-B034-035AA98D7746}"/>
              </a:ext>
            </a:extLst>
          </p:cNvPr>
          <p:cNvGrpSpPr>
            <a:grpSpLocks/>
          </p:cNvGrpSpPr>
          <p:nvPr/>
        </p:nvGrpSpPr>
        <p:grpSpPr bwMode="auto">
          <a:xfrm>
            <a:off x="5432663" y="1390047"/>
            <a:ext cx="1247293" cy="3979878"/>
            <a:chOff x="580" y="1369"/>
            <a:chExt cx="697" cy="22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AB03A8F4-B379-4BA6-9E29-3E6688C6A4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4" y="1369"/>
              <a:ext cx="653" cy="22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>
                <a:latin typeface="Arial" pitchFamily="34" charset="0"/>
                <a:ea typeface="+mn-ea"/>
              </a:endParaRP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B16FBBD3-61F0-4B2C-91A1-187BB3F4BB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9" y="1686"/>
              <a:ext cx="572" cy="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latin typeface="Times New Roman" pitchFamily="18" charset="0"/>
                </a:rPr>
                <a:t>A</a:t>
              </a:r>
              <a:r>
                <a:rPr lang="en-US" altLang="zh-CN" sz="2000" b="1" baseline="-25000" dirty="0">
                  <a:latin typeface="Times New Roman" pitchFamily="18" charset="0"/>
                </a:rPr>
                <a:t>17-0</a:t>
              </a:r>
              <a:endParaRPr lang="en-US" altLang="zh-CN" sz="2000" b="1" dirty="0">
                <a:latin typeface="Tahoma" pitchFamily="34" charset="0"/>
              </a:endParaRPr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CAB12D9C-CB80-482E-9E1D-A248F9A103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9" y="1492"/>
              <a:ext cx="571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latin typeface="Times New Roman" pitchFamily="18" charset="0"/>
                </a:rPr>
                <a:t>MREQ#</a:t>
              </a:r>
              <a:endParaRPr lang="en-US" altLang="zh-CN" sz="2000" b="1" dirty="0">
                <a:latin typeface="Tahoma" pitchFamily="34" charset="0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431EB3B2-A53E-4347-A6DA-F320E76C7DA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4" y="1951"/>
              <a:ext cx="572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dirty="0">
                  <a:latin typeface="Times New Roman" pitchFamily="18" charset="0"/>
                </a:rPr>
                <a:t>R/W#</a:t>
              </a:r>
              <a:endParaRPr lang="en-US" altLang="zh-CN" sz="2000" b="1" dirty="0">
                <a:latin typeface="Tahoma" pitchFamily="34" charset="0"/>
              </a:endParaRPr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C0F4B5A9-D124-4889-9507-E55AF08CD6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0" y="2355"/>
              <a:ext cx="571" cy="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CPU</a:t>
              </a:r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4D769B45-B2C4-45C9-A0A2-54362E625C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64" y="3308"/>
              <a:ext cx="571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dirty="0">
                  <a:latin typeface="Times New Roman" pitchFamily="18" charset="0"/>
                </a:rPr>
                <a:t>D</a:t>
              </a:r>
              <a:r>
                <a:rPr lang="en-US" altLang="zh-CN" sz="2000" b="1" baseline="-25000" dirty="0">
                  <a:latin typeface="Times New Roman" pitchFamily="18" charset="0"/>
                </a:rPr>
                <a:t>31</a:t>
              </a:r>
              <a:r>
                <a:rPr lang="en-US" altLang="zh-CN" sz="2000" b="1" dirty="0">
                  <a:latin typeface="Times New Roman" pitchFamily="18" charset="0"/>
                </a:rPr>
                <a:t>~D</a:t>
              </a:r>
              <a:r>
                <a:rPr lang="en-US" altLang="zh-CN" sz="2000" b="1" baseline="-25000" dirty="0">
                  <a:latin typeface="Times New Roman" pitchFamily="18" charset="0"/>
                </a:rPr>
                <a:t>0</a:t>
              </a:r>
              <a:endParaRPr lang="en-US" altLang="zh-CN" sz="2000" b="1" dirty="0">
                <a:latin typeface="Tahoma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6B4FB37-2582-439A-9281-21353303569F}"/>
              </a:ext>
            </a:extLst>
          </p:cNvPr>
          <p:cNvGrpSpPr>
            <a:grpSpLocks/>
          </p:cNvGrpSpPr>
          <p:nvPr/>
        </p:nvGrpSpPr>
        <p:grpSpPr bwMode="auto">
          <a:xfrm>
            <a:off x="10680700" y="4260850"/>
            <a:ext cx="441325" cy="814388"/>
            <a:chOff x="8418212" y="4676992"/>
            <a:chExt cx="440221" cy="814230"/>
          </a:xfrm>
        </p:grpSpPr>
        <p:sp>
          <p:nvSpPr>
            <p:cNvPr id="44052" name="Rectangle 5">
              <a:extLst>
                <a:ext uri="{FF2B5EF4-FFF2-40B4-BE49-F238E27FC236}">
                  <a16:creationId xmlns:a16="http://schemas.microsoft.com/office/drawing/2014/main" id="{FD6E0C2A-814D-42E2-BD28-92FBF63919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18212" y="4770046"/>
              <a:ext cx="440221" cy="506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/>
              <a:r>
                <a:rPr lang="en-US" altLang="zh-CN" sz="2000">
                  <a:latin typeface="Times New Roman" panose="02020603050405020304" pitchFamily="18" charset="0"/>
                </a:rPr>
                <a:t>D</a:t>
              </a:r>
              <a:r>
                <a:rPr lang="en-US" altLang="zh-CN" sz="2000" baseline="-25000">
                  <a:latin typeface="Times New Roman" panose="02020603050405020304" pitchFamily="18" charset="0"/>
                </a:rPr>
                <a:t>1</a:t>
              </a:r>
              <a:endParaRPr lang="en-US" altLang="zh-CN" sz="2000" b="1">
                <a:latin typeface="Tahoma" panose="020B0604030504040204" pitchFamily="34" charset="0"/>
              </a:endParaRPr>
            </a:p>
          </p:txBody>
        </p:sp>
        <p:sp>
          <p:nvSpPr>
            <p:cNvPr id="44053" name="Line 53">
              <a:extLst>
                <a:ext uri="{FF2B5EF4-FFF2-40B4-BE49-F238E27FC236}">
                  <a16:creationId xmlns:a16="http://schemas.microsoft.com/office/drawing/2014/main" id="{2A0A7D2C-8DDE-47F9-AC6A-0006BDCB78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8450422" y="4676992"/>
              <a:ext cx="0" cy="81423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 type="triangl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02BC945-9C90-4589-B012-C1475C55D5C5}"/>
              </a:ext>
            </a:extLst>
          </p:cNvPr>
          <p:cNvGrpSpPr>
            <a:grpSpLocks/>
          </p:cNvGrpSpPr>
          <p:nvPr/>
        </p:nvGrpSpPr>
        <p:grpSpPr bwMode="auto">
          <a:xfrm>
            <a:off x="10128250" y="2913063"/>
            <a:ext cx="1160463" cy="1485900"/>
            <a:chOff x="7864998" y="3328852"/>
            <a:chExt cx="1160869" cy="1486746"/>
          </a:xfrm>
        </p:grpSpPr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59AFCB49-4446-41A2-B70F-1BC376DE72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91995" y="3360620"/>
              <a:ext cx="1102110" cy="13167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2700" tIns="12700" rIns="12700" bIns="1270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44047" name="矩形 22">
              <a:extLst>
                <a:ext uri="{FF2B5EF4-FFF2-40B4-BE49-F238E27FC236}">
                  <a16:creationId xmlns:a16="http://schemas.microsoft.com/office/drawing/2014/main" id="{D7BBD742-6F73-448B-9279-DCE8AB65D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4998" y="3328852"/>
              <a:ext cx="5036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baseline="30000">
                  <a:solidFill>
                    <a:srgbClr val="003300"/>
                  </a:solidFill>
                  <a:latin typeface="Times New Roman" panose="02020603050405020304" pitchFamily="18" charset="0"/>
                </a:rPr>
                <a:t>WE</a:t>
              </a:r>
              <a:endParaRPr lang="en-US" altLang="zh-CN" sz="2400">
                <a:solidFill>
                  <a:srgbClr val="00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48" name="矩形 23">
              <a:extLst>
                <a:ext uri="{FF2B5EF4-FFF2-40B4-BE49-F238E27FC236}">
                  <a16:creationId xmlns:a16="http://schemas.microsoft.com/office/drawing/2014/main" id="{D093691C-6313-4484-AD03-09C500747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351" y="4353933"/>
              <a:ext cx="3321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baseline="30000">
                  <a:solidFill>
                    <a:srgbClr val="003300"/>
                  </a:solidFill>
                  <a:latin typeface="Times New Roman" panose="02020603050405020304" pitchFamily="18" charset="0"/>
                </a:rPr>
                <a:t>D</a:t>
              </a:r>
              <a:endParaRPr lang="en-US" altLang="zh-CN" sz="2400" b="1">
                <a:solidFill>
                  <a:srgbClr val="0033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049" name="矩形 24">
              <a:extLst>
                <a:ext uri="{FF2B5EF4-FFF2-40B4-BE49-F238E27FC236}">
                  <a16:creationId xmlns:a16="http://schemas.microsoft.com/office/drawing/2014/main" id="{E9DE1021-6D89-49C2-BB09-4D30BC0FB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2400" y="3328852"/>
              <a:ext cx="3321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baseline="30000">
                  <a:solidFill>
                    <a:srgbClr val="0033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400">
                <a:solidFill>
                  <a:srgbClr val="00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0" name="矩形 25">
              <a:extLst>
                <a:ext uri="{FF2B5EF4-FFF2-40B4-BE49-F238E27FC236}">
                  <a16:creationId xmlns:a16="http://schemas.microsoft.com/office/drawing/2014/main" id="{EF559313-2287-4786-9F62-E8253058E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5152" y="3328852"/>
              <a:ext cx="4347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baseline="30000">
                  <a:solidFill>
                    <a:srgbClr val="003300"/>
                  </a:solidFill>
                  <a:latin typeface="Times New Roman" panose="02020603050405020304" pitchFamily="18" charset="0"/>
                </a:rPr>
                <a:t>CS</a:t>
              </a:r>
              <a:endParaRPr lang="en-US" altLang="zh-CN" sz="2400">
                <a:solidFill>
                  <a:srgbClr val="00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1" name="矩形 26">
              <a:extLst>
                <a:ext uri="{FF2B5EF4-FFF2-40B4-BE49-F238E27FC236}">
                  <a16:creationId xmlns:a16="http://schemas.microsoft.com/office/drawing/2014/main" id="{486EDD5E-37D1-4CBA-8F63-D9379D3FA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2413" y="3825087"/>
              <a:ext cx="115345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003300"/>
                  </a:solidFill>
                  <a:latin typeface="Segoe UI Black" charset="0"/>
                  <a:cs typeface="Segoe UI Black" charset="0"/>
                </a:rPr>
                <a:t>256K×1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A6460563-0A4E-41E9-8BC9-FD0EDC2C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46083" name="组合 4179">
            <a:extLst>
              <a:ext uri="{FF2B5EF4-FFF2-40B4-BE49-F238E27FC236}">
                <a16:creationId xmlns:a16="http://schemas.microsoft.com/office/drawing/2014/main" id="{277AB73B-4560-44F0-8523-8949D7073DD8}"/>
              </a:ext>
            </a:extLst>
          </p:cNvPr>
          <p:cNvGrpSpPr>
            <a:grpSpLocks/>
          </p:cNvGrpSpPr>
          <p:nvPr/>
        </p:nvGrpSpPr>
        <p:grpSpPr bwMode="auto">
          <a:xfrm>
            <a:off x="885825" y="912813"/>
            <a:ext cx="5732463" cy="460375"/>
            <a:chOff x="-96346" y="0"/>
            <a:chExt cx="5282511" cy="524627"/>
          </a:xfrm>
        </p:grpSpPr>
        <p:sp>
          <p:nvSpPr>
            <p:cNvPr id="7" name="椭圆 4181">
              <a:extLst>
                <a:ext uri="{FF2B5EF4-FFF2-40B4-BE49-F238E27FC236}">
                  <a16:creationId xmlns:a16="http://schemas.microsoft.com/office/drawing/2014/main" id="{010556EE-0146-45F8-BF13-8B3B1CFA3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2563"/>
              <a:ext cx="294042" cy="44141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>
              <a:extLst>
                <a:ext uri="{FF2B5EF4-FFF2-40B4-BE49-F238E27FC236}">
                  <a16:creationId xmlns:a16="http://schemas.microsoft.com/office/drawing/2014/main" id="{D0870FD0-3118-4341-85AD-4E171042706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572" y="0"/>
              <a:ext cx="4707593" cy="50472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>
              <a:extLst>
                <a:ext uri="{FF2B5EF4-FFF2-40B4-BE49-F238E27FC236}">
                  <a16:creationId xmlns:a16="http://schemas.microsoft.com/office/drawing/2014/main" id="{CD0659DA-B29D-40FE-8996-49C14043BB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546" y="19899"/>
              <a:ext cx="4558378" cy="504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存储扩展的基本概念及类型</a:t>
              </a:r>
            </a:p>
          </p:txBody>
        </p:sp>
      </p:grpSp>
      <p:pic>
        <p:nvPicPr>
          <p:cNvPr id="46084" name="图片 124">
            <a:extLst>
              <a:ext uri="{FF2B5EF4-FFF2-40B4-BE49-F238E27FC236}">
                <a16:creationId xmlns:a16="http://schemas.microsoft.com/office/drawing/2014/main" id="{806C76C4-AA2D-4E1E-8F0A-008948E69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3036888"/>
            <a:ext cx="10937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9A06EA4E-E956-4DD6-9FC6-7900826FE9C2}"/>
              </a:ext>
            </a:extLst>
          </p:cNvPr>
          <p:cNvGrpSpPr>
            <a:grpSpLocks/>
          </p:cNvGrpSpPr>
          <p:nvPr/>
        </p:nvGrpSpPr>
        <p:grpSpPr bwMode="auto">
          <a:xfrm>
            <a:off x="2941638" y="2406650"/>
            <a:ext cx="1093787" cy="1911350"/>
            <a:chOff x="1023371" y="3389596"/>
            <a:chExt cx="1155246" cy="2016428"/>
          </a:xfrm>
        </p:grpSpPr>
        <p:pic>
          <p:nvPicPr>
            <p:cNvPr id="46119" name="图片 148">
              <a:extLst>
                <a:ext uri="{FF2B5EF4-FFF2-40B4-BE49-F238E27FC236}">
                  <a16:creationId xmlns:a16="http://schemas.microsoft.com/office/drawing/2014/main" id="{A9C5A953-5750-4F06-9D67-D97A8417A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71" y="3389596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20" name="图片 149">
              <a:extLst>
                <a:ext uri="{FF2B5EF4-FFF2-40B4-BE49-F238E27FC236}">
                  <a16:creationId xmlns:a16="http://schemas.microsoft.com/office/drawing/2014/main" id="{CF892B43-A50A-4C33-A730-0D3D7C173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71" y="3893703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21" name="图片 150">
              <a:extLst>
                <a:ext uri="{FF2B5EF4-FFF2-40B4-BE49-F238E27FC236}">
                  <a16:creationId xmlns:a16="http://schemas.microsoft.com/office/drawing/2014/main" id="{97B61659-14DD-426F-86D4-9083BB7B8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71" y="4397810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22" name="图片 151">
              <a:extLst>
                <a:ext uri="{FF2B5EF4-FFF2-40B4-BE49-F238E27FC236}">
                  <a16:creationId xmlns:a16="http://schemas.microsoft.com/office/drawing/2014/main" id="{62E83FEE-4D6A-4941-B0C8-34B6864C5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371" y="4901917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8EDD0E1E-D095-48C1-8F66-8F396D35FFAF}"/>
              </a:ext>
            </a:extLst>
          </p:cNvPr>
          <p:cNvGrpSpPr>
            <a:grpSpLocks/>
          </p:cNvGrpSpPr>
          <p:nvPr/>
        </p:nvGrpSpPr>
        <p:grpSpPr bwMode="auto">
          <a:xfrm>
            <a:off x="2936875" y="1858963"/>
            <a:ext cx="4360863" cy="477837"/>
            <a:chOff x="3049537" y="3324693"/>
            <a:chExt cx="4599491" cy="504108"/>
          </a:xfrm>
        </p:grpSpPr>
        <p:pic>
          <p:nvPicPr>
            <p:cNvPr id="46115" name="图片 144">
              <a:extLst>
                <a:ext uri="{FF2B5EF4-FFF2-40B4-BE49-F238E27FC236}">
                  <a16:creationId xmlns:a16="http://schemas.microsoft.com/office/drawing/2014/main" id="{3BD861D0-DAFD-4A11-BF2F-560BE3083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9537" y="3324694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6" name="图片 145">
              <a:extLst>
                <a:ext uri="{FF2B5EF4-FFF2-40B4-BE49-F238E27FC236}">
                  <a16:creationId xmlns:a16="http://schemas.microsoft.com/office/drawing/2014/main" id="{09FC53D7-7DA9-4F59-9127-E1992040A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290" y="3324693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7" name="图片 146">
              <a:extLst>
                <a:ext uri="{FF2B5EF4-FFF2-40B4-BE49-F238E27FC236}">
                  <a16:creationId xmlns:a16="http://schemas.microsoft.com/office/drawing/2014/main" id="{D878363D-C205-4C70-B536-72DD49550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8536" y="3324694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8" name="图片 147">
              <a:extLst>
                <a:ext uri="{FF2B5EF4-FFF2-40B4-BE49-F238E27FC236}">
                  <a16:creationId xmlns:a16="http://schemas.microsoft.com/office/drawing/2014/main" id="{27C782A2-29EE-4792-A0D1-B5A44B8C9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3782" y="3324694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583BF80E-C82D-4AD8-B7A7-AE98E83A914A}"/>
              </a:ext>
            </a:extLst>
          </p:cNvPr>
          <p:cNvGrpSpPr>
            <a:grpSpLocks/>
          </p:cNvGrpSpPr>
          <p:nvPr/>
        </p:nvGrpSpPr>
        <p:grpSpPr bwMode="auto">
          <a:xfrm>
            <a:off x="2955925" y="4397375"/>
            <a:ext cx="2209800" cy="1022350"/>
            <a:chOff x="3114192" y="4397809"/>
            <a:chExt cx="2331203" cy="1079015"/>
          </a:xfrm>
        </p:grpSpPr>
        <p:pic>
          <p:nvPicPr>
            <p:cNvPr id="46111" name="图片 140">
              <a:extLst>
                <a:ext uri="{FF2B5EF4-FFF2-40B4-BE49-F238E27FC236}">
                  <a16:creationId xmlns:a16="http://schemas.microsoft.com/office/drawing/2014/main" id="{B3DF6FFB-339A-43EF-ADCF-BD321A2BE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192" y="4397809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2" name="图片 141">
              <a:extLst>
                <a:ext uri="{FF2B5EF4-FFF2-40B4-BE49-F238E27FC236}">
                  <a16:creationId xmlns:a16="http://schemas.microsoft.com/office/drawing/2014/main" id="{B3A1923E-D7F9-4178-9BDD-58350C59B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9438" y="4397810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3" name="图片 142">
              <a:extLst>
                <a:ext uri="{FF2B5EF4-FFF2-40B4-BE49-F238E27FC236}">
                  <a16:creationId xmlns:a16="http://schemas.microsoft.com/office/drawing/2014/main" id="{888A2456-0065-41B3-8C1B-20CAD975A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192" y="4966817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4" name="图片 143">
              <a:extLst>
                <a:ext uri="{FF2B5EF4-FFF2-40B4-BE49-F238E27FC236}">
                  <a16:creationId xmlns:a16="http://schemas.microsoft.com/office/drawing/2014/main" id="{3B6ACC2D-D2BD-4FBE-A17B-500839681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149" y="4972717"/>
              <a:ext cx="1155246" cy="50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9ABA403F-A280-41F8-AD80-48BD1203B94E}"/>
              </a:ext>
            </a:extLst>
          </p:cNvPr>
          <p:cNvGrpSpPr>
            <a:grpSpLocks/>
          </p:cNvGrpSpPr>
          <p:nvPr/>
        </p:nvGrpSpPr>
        <p:grpSpPr bwMode="auto">
          <a:xfrm>
            <a:off x="1592263" y="2157413"/>
            <a:ext cx="1320800" cy="427037"/>
            <a:chOff x="1303650" y="3079563"/>
            <a:chExt cx="1392385" cy="451203"/>
          </a:xfrm>
        </p:grpSpPr>
        <p:sp>
          <p:nvSpPr>
            <p:cNvPr id="139" name="右箭头 138">
              <a:extLst>
                <a:ext uri="{FF2B5EF4-FFF2-40B4-BE49-F238E27FC236}">
                  <a16:creationId xmlns:a16="http://schemas.microsoft.com/office/drawing/2014/main" id="{D09F8636-2BDA-4ED0-9AD3-A080FC64A089}"/>
                </a:ext>
              </a:extLst>
            </p:cNvPr>
            <p:cNvSpPr/>
            <p:nvPr/>
          </p:nvSpPr>
          <p:spPr>
            <a:xfrm rot="-1714646">
              <a:off x="1303650" y="3389870"/>
              <a:ext cx="1392385" cy="140896"/>
            </a:xfrm>
            <a:prstGeom prst="rightArrow">
              <a:avLst>
                <a:gd name="adj1" fmla="val 50000"/>
                <a:gd name="adj2" fmla="val 50002"/>
              </a:avLst>
            </a:prstGeom>
            <a:noFill/>
            <a:ln w="9525" cap="flat" cmpd="sng">
              <a:solidFill>
                <a:srgbClr val="2E14EE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707" dirty="0"/>
            </a:p>
          </p:txBody>
        </p:sp>
        <p:sp>
          <p:nvSpPr>
            <p:cNvPr id="140" name="文本框 21">
              <a:extLst>
                <a:ext uri="{FF2B5EF4-FFF2-40B4-BE49-F238E27FC236}">
                  <a16:creationId xmlns:a16="http://schemas.microsoft.com/office/drawing/2014/main" id="{891A38BA-34BB-43DF-BB24-0B60F15CE9C5}"/>
                </a:ext>
              </a:extLst>
            </p:cNvPr>
            <p:cNvSpPr txBox="1"/>
            <p:nvPr/>
          </p:nvSpPr>
          <p:spPr>
            <a:xfrm rot="19928643">
              <a:off x="1429165" y="3079563"/>
              <a:ext cx="942203" cy="34385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1517" dirty="0">
                  <a:solidFill>
                    <a:srgbClr val="FF0000"/>
                  </a:solidFill>
                </a:rPr>
                <a:t>位扩展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51CD615C-846F-4451-9140-167951C73BC7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2892425"/>
            <a:ext cx="946150" cy="458788"/>
            <a:chOff x="1638555" y="3756249"/>
            <a:chExt cx="995940" cy="481956"/>
          </a:xfrm>
        </p:grpSpPr>
        <p:sp>
          <p:nvSpPr>
            <p:cNvPr id="137" name="右箭头 136">
              <a:extLst>
                <a:ext uri="{FF2B5EF4-FFF2-40B4-BE49-F238E27FC236}">
                  <a16:creationId xmlns:a16="http://schemas.microsoft.com/office/drawing/2014/main" id="{4EAA6E4D-2EAC-44DD-8CFF-6B013FDB1F2C}"/>
                </a:ext>
              </a:extLst>
            </p:cNvPr>
            <p:cNvSpPr/>
            <p:nvPr/>
          </p:nvSpPr>
          <p:spPr>
            <a:xfrm>
              <a:off x="1638555" y="4051426"/>
              <a:ext cx="975888" cy="186779"/>
            </a:xfrm>
            <a:prstGeom prst="rightArrow">
              <a:avLst>
                <a:gd name="adj1" fmla="val 50000"/>
                <a:gd name="adj2" fmla="val 50011"/>
              </a:avLst>
            </a:prstGeom>
            <a:noFill/>
            <a:ln w="9525" cap="flat" cmpd="sng">
              <a:solidFill>
                <a:srgbClr val="2E14EE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707" dirty="0"/>
            </a:p>
          </p:txBody>
        </p:sp>
        <p:sp>
          <p:nvSpPr>
            <p:cNvPr id="138" name="文本框 26">
              <a:extLst>
                <a:ext uri="{FF2B5EF4-FFF2-40B4-BE49-F238E27FC236}">
                  <a16:creationId xmlns:a16="http://schemas.microsoft.com/office/drawing/2014/main" id="{E5BF3D01-FD32-4D0D-A2B2-6B573BB37DB1}"/>
                </a:ext>
              </a:extLst>
            </p:cNvPr>
            <p:cNvSpPr txBox="1"/>
            <p:nvPr/>
          </p:nvSpPr>
          <p:spPr>
            <a:xfrm>
              <a:off x="1692028" y="3756249"/>
              <a:ext cx="942467" cy="3435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1517" dirty="0">
                  <a:solidFill>
                    <a:srgbClr val="FF0000"/>
                  </a:solidFill>
                </a:rPr>
                <a:t>字扩展</a:t>
              </a: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2D060AEE-CF04-404C-9CD1-71A340C3BC3C}"/>
              </a:ext>
            </a:extLst>
          </p:cNvPr>
          <p:cNvGrpSpPr>
            <a:grpSpLocks/>
          </p:cNvGrpSpPr>
          <p:nvPr/>
        </p:nvGrpSpPr>
        <p:grpSpPr bwMode="auto">
          <a:xfrm>
            <a:off x="1654175" y="4002088"/>
            <a:ext cx="1373188" cy="479425"/>
            <a:chOff x="1308537" y="4926102"/>
            <a:chExt cx="1447454" cy="504628"/>
          </a:xfrm>
        </p:grpSpPr>
        <p:sp>
          <p:nvSpPr>
            <p:cNvPr id="135" name="右箭头 134">
              <a:extLst>
                <a:ext uri="{FF2B5EF4-FFF2-40B4-BE49-F238E27FC236}">
                  <a16:creationId xmlns:a16="http://schemas.microsoft.com/office/drawing/2014/main" id="{CB6FBD91-61E4-4298-AAA2-7F2E1EFDA6F4}"/>
                </a:ext>
              </a:extLst>
            </p:cNvPr>
            <p:cNvSpPr/>
            <p:nvPr/>
          </p:nvSpPr>
          <p:spPr>
            <a:xfrm rot="2218366">
              <a:off x="1323598" y="4926102"/>
              <a:ext cx="1432393" cy="178792"/>
            </a:xfrm>
            <a:prstGeom prst="rightArrow">
              <a:avLst>
                <a:gd name="adj1" fmla="val 50000"/>
                <a:gd name="adj2" fmla="val 49982"/>
              </a:avLst>
            </a:prstGeom>
            <a:noFill/>
            <a:ln w="9525" cap="flat" cmpd="sng">
              <a:solidFill>
                <a:srgbClr val="2E14EE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 eaLnBrk="1" hangingPunct="1">
                <a:spcBef>
                  <a:spcPct val="0"/>
                </a:spcBef>
                <a:buFontTx/>
                <a:buNone/>
                <a:defRPr/>
              </a:pPr>
              <a:endParaRPr lang="zh-CN" altLang="en-US" sz="1707" dirty="0"/>
            </a:p>
          </p:txBody>
        </p:sp>
        <p:sp>
          <p:nvSpPr>
            <p:cNvPr id="136" name="文本框 27">
              <a:extLst>
                <a:ext uri="{FF2B5EF4-FFF2-40B4-BE49-F238E27FC236}">
                  <a16:creationId xmlns:a16="http://schemas.microsoft.com/office/drawing/2014/main" id="{7B731D7B-7675-4871-9C68-1FE316E5B354}"/>
                </a:ext>
              </a:extLst>
            </p:cNvPr>
            <p:cNvSpPr txBox="1"/>
            <p:nvPr/>
          </p:nvSpPr>
          <p:spPr>
            <a:xfrm rot="2154701">
              <a:off x="1308537" y="5088184"/>
              <a:ext cx="1183064" cy="34254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indent="0"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1517" dirty="0">
                  <a:solidFill>
                    <a:srgbClr val="FF0000"/>
                  </a:solidFill>
                </a:rPr>
                <a:t>字位扩展</a:t>
              </a:r>
            </a:p>
          </p:txBody>
        </p:sp>
      </p:grpSp>
      <p:sp>
        <p:nvSpPr>
          <p:cNvPr id="132" name="文本框 29">
            <a:extLst>
              <a:ext uri="{FF2B5EF4-FFF2-40B4-BE49-F238E27FC236}">
                <a16:creationId xmlns:a16="http://schemas.microsoft.com/office/drawing/2014/main" id="{22759BEE-1CE9-4086-B828-DB887DD0F7C1}"/>
              </a:ext>
            </a:extLst>
          </p:cNvPr>
          <p:cNvSpPr txBox="1"/>
          <p:nvPr/>
        </p:nvSpPr>
        <p:spPr>
          <a:xfrm>
            <a:off x="7953375" y="1908175"/>
            <a:ext cx="1252538" cy="384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altLang="zh-CN" sz="1896" dirty="0"/>
              <a:t>M </a:t>
            </a:r>
            <a:r>
              <a:rPr lang="en-US" altLang="zh-CN" sz="1896" dirty="0">
                <a:sym typeface="Symbol" panose="05050102010706020507" pitchFamily="18" charset="2"/>
              </a:rPr>
              <a:t> </a:t>
            </a:r>
            <a:r>
              <a:rPr lang="en-US" altLang="zh-CN" sz="1896" dirty="0"/>
              <a:t>4N</a:t>
            </a:r>
            <a:endParaRPr lang="zh-CN" altLang="en-US" sz="1896" dirty="0"/>
          </a:p>
        </p:txBody>
      </p:sp>
      <p:sp>
        <p:nvSpPr>
          <p:cNvPr id="133" name="文本框 32">
            <a:extLst>
              <a:ext uri="{FF2B5EF4-FFF2-40B4-BE49-F238E27FC236}">
                <a16:creationId xmlns:a16="http://schemas.microsoft.com/office/drawing/2014/main" id="{F1F7F1D4-85A3-45AD-843A-9E5DEE3E026B}"/>
              </a:ext>
            </a:extLst>
          </p:cNvPr>
          <p:cNvSpPr txBox="1"/>
          <p:nvPr/>
        </p:nvSpPr>
        <p:spPr>
          <a:xfrm>
            <a:off x="4718050" y="3189288"/>
            <a:ext cx="1290638" cy="3825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altLang="zh-CN" sz="1896" dirty="0">
                <a:sym typeface="Symbol" panose="05050102010706020507" pitchFamily="18" charset="2"/>
              </a:rPr>
              <a:t> 4</a:t>
            </a:r>
            <a:r>
              <a:rPr lang="en-US" altLang="zh-CN" sz="1896" dirty="0"/>
              <a:t>M </a:t>
            </a:r>
            <a:r>
              <a:rPr lang="en-US" altLang="zh-CN" sz="1896" dirty="0">
                <a:sym typeface="Symbol" panose="05050102010706020507" pitchFamily="18" charset="2"/>
              </a:rPr>
              <a:t></a:t>
            </a:r>
            <a:r>
              <a:rPr lang="en-US" altLang="zh-CN" sz="1896" dirty="0"/>
              <a:t> N</a:t>
            </a:r>
            <a:endParaRPr lang="zh-CN" altLang="en-US" sz="1896" dirty="0"/>
          </a:p>
        </p:txBody>
      </p:sp>
      <p:sp>
        <p:nvSpPr>
          <p:cNvPr id="134" name="文本框 33">
            <a:extLst>
              <a:ext uri="{FF2B5EF4-FFF2-40B4-BE49-F238E27FC236}">
                <a16:creationId xmlns:a16="http://schemas.microsoft.com/office/drawing/2014/main" id="{3D2111B5-E7E5-41A1-9D93-81869F8328F8}"/>
              </a:ext>
            </a:extLst>
          </p:cNvPr>
          <p:cNvSpPr txBox="1"/>
          <p:nvPr/>
        </p:nvSpPr>
        <p:spPr>
          <a:xfrm>
            <a:off x="5799138" y="4759325"/>
            <a:ext cx="1270000" cy="384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altLang="zh-CN" sz="1896" dirty="0"/>
              <a:t>2M</a:t>
            </a:r>
            <a:r>
              <a:rPr lang="en-US" altLang="zh-CN" sz="1896" dirty="0">
                <a:sym typeface="Symbol" panose="05050102010706020507" pitchFamily="18" charset="2"/>
              </a:rPr>
              <a:t></a:t>
            </a:r>
            <a:r>
              <a:rPr lang="en-US" altLang="zh-CN" sz="1896" dirty="0"/>
              <a:t>2N</a:t>
            </a:r>
            <a:endParaRPr lang="zh-CN" altLang="en-US" sz="1896" dirty="0"/>
          </a:p>
        </p:txBody>
      </p:sp>
      <p:sp>
        <p:nvSpPr>
          <p:cNvPr id="153" name="文本框 29">
            <a:extLst>
              <a:ext uri="{FF2B5EF4-FFF2-40B4-BE49-F238E27FC236}">
                <a16:creationId xmlns:a16="http://schemas.microsoft.com/office/drawing/2014/main" id="{688823F6-5497-4120-B9FD-533E171AC983}"/>
              </a:ext>
            </a:extLst>
          </p:cNvPr>
          <p:cNvSpPr txBox="1"/>
          <p:nvPr/>
        </p:nvSpPr>
        <p:spPr>
          <a:xfrm>
            <a:off x="-3175" y="3143250"/>
            <a:ext cx="755650" cy="327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altLang="zh-CN" sz="1517" dirty="0"/>
              <a:t>M </a:t>
            </a:r>
            <a:r>
              <a:rPr lang="en-US" altLang="zh-CN" sz="1517" dirty="0">
                <a:sym typeface="Symbol" panose="05050102010706020507" pitchFamily="18" charset="2"/>
              </a:rPr>
              <a:t> </a:t>
            </a:r>
            <a:r>
              <a:rPr lang="en-US" altLang="zh-CN" sz="1517" dirty="0"/>
              <a:t>N</a:t>
            </a:r>
            <a:endParaRPr lang="zh-CN" altLang="en-US" sz="1517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8799B45-4BA0-4566-8206-CFDEE29E1731}"/>
              </a:ext>
            </a:extLst>
          </p:cNvPr>
          <p:cNvSpPr txBox="1"/>
          <p:nvPr/>
        </p:nvSpPr>
        <p:spPr>
          <a:xfrm>
            <a:off x="896938" y="5945188"/>
            <a:ext cx="10641012" cy="442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无论哪种类型的存储扩展都要完成</a:t>
            </a:r>
            <a:r>
              <a:rPr lang="en-US" altLang="zh-CN" sz="2275" dirty="0"/>
              <a:t>CPU</a:t>
            </a:r>
            <a:r>
              <a:rPr lang="zh-CN" altLang="en-US" sz="2275" dirty="0"/>
              <a:t>与主存间地址线、数据线、控制线的连接</a:t>
            </a:r>
          </a:p>
        </p:txBody>
      </p:sp>
      <p:sp>
        <p:nvSpPr>
          <p:cNvPr id="2" name="右箭头 1">
            <a:extLst>
              <a:ext uri="{FF2B5EF4-FFF2-40B4-BE49-F238E27FC236}">
                <a16:creationId xmlns:a16="http://schemas.microsoft.com/office/drawing/2014/main" id="{01C41495-ED24-4CF6-A2FA-172AA355299F}"/>
              </a:ext>
            </a:extLst>
          </p:cNvPr>
          <p:cNvSpPr/>
          <p:nvPr/>
        </p:nvSpPr>
        <p:spPr>
          <a:xfrm>
            <a:off x="7405688" y="2001838"/>
            <a:ext cx="504825" cy="161925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B960CC4-4843-430C-BAAB-BFBD39F4C588}"/>
              </a:ext>
            </a:extLst>
          </p:cNvPr>
          <p:cNvGrpSpPr>
            <a:grpSpLocks/>
          </p:cNvGrpSpPr>
          <p:nvPr/>
        </p:nvGrpSpPr>
        <p:grpSpPr bwMode="auto">
          <a:xfrm>
            <a:off x="4119563" y="2439988"/>
            <a:ext cx="661987" cy="1838325"/>
            <a:chOff x="4843305" y="2793442"/>
            <a:chExt cx="885930" cy="1939332"/>
          </a:xfrm>
        </p:grpSpPr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F8D284B7-6963-41EB-8A49-9F4F8CBF6178}"/>
                </a:ext>
              </a:extLst>
            </p:cNvPr>
            <p:cNvSpPr/>
            <p:nvPr/>
          </p:nvSpPr>
          <p:spPr>
            <a:xfrm>
              <a:off x="4843305" y="2793442"/>
              <a:ext cx="140219" cy="193933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/>
            </a:p>
          </p:txBody>
        </p:sp>
        <p:sp>
          <p:nvSpPr>
            <p:cNvPr id="42" name="右箭头 41">
              <a:extLst>
                <a:ext uri="{FF2B5EF4-FFF2-40B4-BE49-F238E27FC236}">
                  <a16:creationId xmlns:a16="http://schemas.microsoft.com/office/drawing/2014/main" id="{A78C578C-2F61-4E11-9D9C-0A1A93273BCD}"/>
                </a:ext>
              </a:extLst>
            </p:cNvPr>
            <p:cNvSpPr/>
            <p:nvPr/>
          </p:nvSpPr>
          <p:spPr>
            <a:xfrm>
              <a:off x="5195978" y="3679371"/>
              <a:ext cx="533257" cy="170822"/>
            </a:xfrm>
            <a:prstGeom prst="rightArrow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51BC87-180A-44F1-8B00-7B1B6A5944A6}"/>
              </a:ext>
            </a:extLst>
          </p:cNvPr>
          <p:cNvGrpSpPr>
            <a:grpSpLocks/>
          </p:cNvGrpSpPr>
          <p:nvPr/>
        </p:nvGrpSpPr>
        <p:grpSpPr bwMode="auto">
          <a:xfrm>
            <a:off x="5302250" y="4411663"/>
            <a:ext cx="508000" cy="1041400"/>
            <a:chOff x="6090976" y="4873450"/>
            <a:chExt cx="755301" cy="1096945"/>
          </a:xfrm>
        </p:grpSpPr>
        <p:sp>
          <p:nvSpPr>
            <p:cNvPr id="43" name="右大括号 42">
              <a:extLst>
                <a:ext uri="{FF2B5EF4-FFF2-40B4-BE49-F238E27FC236}">
                  <a16:creationId xmlns:a16="http://schemas.microsoft.com/office/drawing/2014/main" id="{CB283A70-5774-439E-B447-D4F446A8BDF7}"/>
                </a:ext>
              </a:extLst>
            </p:cNvPr>
            <p:cNvSpPr/>
            <p:nvPr/>
          </p:nvSpPr>
          <p:spPr>
            <a:xfrm>
              <a:off x="6090976" y="4873450"/>
              <a:ext cx="99133" cy="109694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/>
            </a:p>
          </p:txBody>
        </p:sp>
        <p:sp>
          <p:nvSpPr>
            <p:cNvPr id="44" name="右箭头 43">
              <a:extLst>
                <a:ext uri="{FF2B5EF4-FFF2-40B4-BE49-F238E27FC236}">
                  <a16:creationId xmlns:a16="http://schemas.microsoft.com/office/drawing/2014/main" id="{F158A2F5-D3D5-4D4E-98DF-79932484852E}"/>
                </a:ext>
              </a:extLst>
            </p:cNvPr>
            <p:cNvSpPr/>
            <p:nvPr/>
          </p:nvSpPr>
          <p:spPr>
            <a:xfrm>
              <a:off x="6312846" y="5328281"/>
              <a:ext cx="533431" cy="172233"/>
            </a:xfrm>
            <a:prstGeom prst="rightArrow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/>
            </a:p>
          </p:txBody>
        </p:sp>
      </p:grpSp>
      <p:sp>
        <p:nvSpPr>
          <p:cNvPr id="47" name="标题 1">
            <a:extLst>
              <a:ext uri="{FF2B5EF4-FFF2-40B4-BE49-F238E27FC236}">
                <a16:creationId xmlns:a16="http://schemas.microsoft.com/office/drawing/2014/main" id="{291CB340-A714-4940-8529-86A63588F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  <p:sp>
        <p:nvSpPr>
          <p:cNvPr id="46100" name="内容占位符 2">
            <a:extLst>
              <a:ext uri="{FF2B5EF4-FFF2-40B4-BE49-F238E27FC236}">
                <a16:creationId xmlns:a16="http://schemas.microsoft.com/office/drawing/2014/main" id="{B9D28CD0-141F-4C30-A755-E99D4F09C1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792913" y="2408238"/>
            <a:ext cx="5465762" cy="2944812"/>
          </a:xfrm>
        </p:spPr>
        <p:txBody>
          <a:bodyPr/>
          <a:lstStyle/>
          <a:p>
            <a:r>
              <a:rPr lang="zh-CN" altLang="en-US" dirty="0"/>
              <a:t>位扩展 </a:t>
            </a:r>
            <a:r>
              <a:rPr lang="en-US" altLang="zh-CN" dirty="0"/>
              <a:t>(</a:t>
            </a:r>
            <a:r>
              <a:rPr lang="zh-CN" altLang="en-US" dirty="0"/>
              <a:t>字长扩展、数据总线扩展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sz="2400" dirty="0"/>
              <a:t>各芯片并行工作</a:t>
            </a:r>
          </a:p>
          <a:p>
            <a:r>
              <a:rPr lang="zh-CN" altLang="en-US" dirty="0"/>
              <a:t>字扩展 </a:t>
            </a:r>
            <a:r>
              <a:rPr lang="en-US" altLang="zh-CN" dirty="0"/>
              <a:t>(</a:t>
            </a:r>
            <a:r>
              <a:rPr lang="zh-CN" altLang="en-US" dirty="0"/>
              <a:t>地址总线扩展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sz="2400" dirty="0"/>
              <a:t>同一时刻仅一芯片工作</a:t>
            </a:r>
          </a:p>
          <a:p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F9AEDCB5-A22E-49F8-9BBB-12421C8E0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sp>
        <p:nvSpPr>
          <p:cNvPr id="47107" name="文本框 95">
            <a:extLst>
              <a:ext uri="{FF2B5EF4-FFF2-40B4-BE49-F238E27FC236}">
                <a16:creationId xmlns:a16="http://schemas.microsoft.com/office/drawing/2014/main" id="{8383BE39-32AC-4841-AE90-F451FB6ED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1620838"/>
            <a:ext cx="85645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800"/>
              <a:t>例</a:t>
            </a:r>
            <a:r>
              <a:rPr lang="en-US" altLang="zh-CN" sz="2800"/>
              <a:t>1</a:t>
            </a:r>
            <a:r>
              <a:rPr lang="zh-CN" altLang="en-US" sz="2800"/>
              <a:t> 用</a:t>
            </a:r>
            <a:r>
              <a:rPr lang="en-US" altLang="zh-CN" sz="2800"/>
              <a:t>16K</a:t>
            </a:r>
            <a:r>
              <a:rPr lang="en-US" altLang="zh-CN" sz="2800">
                <a:sym typeface="Symbol" panose="05050102010706020507" pitchFamily="18" charset="2"/>
              </a:rPr>
              <a:t> 8 </a:t>
            </a:r>
            <a:r>
              <a:rPr lang="zh-CN" altLang="en-US" sz="2800">
                <a:sym typeface="Symbol" panose="05050102010706020507" pitchFamily="18" charset="2"/>
              </a:rPr>
              <a:t>的存储芯片构建</a:t>
            </a:r>
            <a:r>
              <a:rPr lang="en-US" altLang="zh-CN" sz="2800"/>
              <a:t>16K</a:t>
            </a:r>
            <a:r>
              <a:rPr lang="en-US" altLang="zh-CN" sz="2800">
                <a:sym typeface="Symbol" panose="05050102010706020507" pitchFamily="18" charset="2"/>
              </a:rPr>
              <a:t> 32</a:t>
            </a:r>
            <a:r>
              <a:rPr lang="zh-CN" altLang="en-US" sz="2800">
                <a:sym typeface="Symbol" panose="05050102010706020507" pitchFamily="18" charset="2"/>
              </a:rPr>
              <a:t>的存储器</a:t>
            </a:r>
            <a:r>
              <a:rPr lang="en-US" altLang="zh-CN" sz="2800">
                <a:sym typeface="Symbol" panose="05050102010706020507" pitchFamily="18" charset="2"/>
              </a:rPr>
              <a:t> </a:t>
            </a:r>
            <a:endParaRPr lang="zh-CN" altLang="en-US" sz="2800"/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E86274BC-18AA-46D0-AD0A-B0518BEF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  <p:sp>
        <p:nvSpPr>
          <p:cNvPr id="83" name="Text Box 4">
            <a:extLst>
              <a:ext uri="{FF2B5EF4-FFF2-40B4-BE49-F238E27FC236}">
                <a16:creationId xmlns:a16="http://schemas.microsoft.com/office/drawing/2014/main" id="{3893E7E1-19E5-43BB-B92B-F8C158E43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2436813"/>
            <a:ext cx="4746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b="1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已有芯片</a:t>
            </a:r>
            <a:r>
              <a:rPr kumimoji="1" lang="en-US" altLang="zh-CN" b="1">
                <a:solidFill>
                  <a:srgbClr val="00FF00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(16K×8b)</a:t>
            </a:r>
            <a:r>
              <a:rPr kumimoji="1" lang="zh-CN" altLang="en-US" b="1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数量</a:t>
            </a:r>
          </a:p>
        </p:txBody>
      </p:sp>
      <p:sp>
        <p:nvSpPr>
          <p:cNvPr id="84" name="Text Box 5">
            <a:extLst>
              <a:ext uri="{FF2B5EF4-FFF2-40B4-BE49-F238E27FC236}">
                <a16:creationId xmlns:a16="http://schemas.microsoft.com/office/drawing/2014/main" id="{9C416EE6-2F11-4530-A46F-CD1361C5F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3" y="2957513"/>
            <a:ext cx="4595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）扩展</a:t>
            </a:r>
            <a:r>
              <a:rPr kumimoji="1" lang="zh-CN" altLang="en-US" b="1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位数</a:t>
            </a: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（字长）</a:t>
            </a:r>
          </a:p>
        </p:txBody>
      </p:sp>
      <p:sp>
        <p:nvSpPr>
          <p:cNvPr id="92" name="Text Box 6">
            <a:extLst>
              <a:ext uri="{FF2B5EF4-FFF2-40B4-BE49-F238E27FC236}">
                <a16:creationId xmlns:a16="http://schemas.microsoft.com/office/drawing/2014/main" id="{A54EFDF1-465E-4005-88B4-9170143E8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4689475"/>
            <a:ext cx="2252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片</a:t>
            </a: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16K×</a:t>
            </a:r>
            <a:r>
              <a:rPr kumimoji="1" lang="en-US" altLang="zh-CN" b="1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kumimoji="1" lang="en-US" altLang="zh-CN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97" name="Line 7">
            <a:extLst>
              <a:ext uri="{FF2B5EF4-FFF2-40B4-BE49-F238E27FC236}">
                <a16:creationId xmlns:a16="http://schemas.microsoft.com/office/drawing/2014/main" id="{96F16BDB-81E8-4C98-A92A-5B9DD44EE1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0075" y="4956175"/>
            <a:ext cx="609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Text Box 8">
            <a:extLst>
              <a:ext uri="{FF2B5EF4-FFF2-40B4-BE49-F238E27FC236}">
                <a16:creationId xmlns:a16="http://schemas.microsoft.com/office/drawing/2014/main" id="{8949D530-20BB-40A4-A81B-00B5CF11F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75" y="4708525"/>
            <a:ext cx="152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16K×</a:t>
            </a:r>
            <a:r>
              <a:rPr kumimoji="1" lang="en-US" altLang="zh-CN" b="1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32</a:t>
            </a:r>
            <a:r>
              <a:rPr kumimoji="1" lang="en-US" altLang="zh-CN" b="1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628FF677-376B-452B-A178-C6498EBFA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538" y="2413000"/>
            <a:ext cx="3071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solidFill>
                  <a:srgbClr val="D60093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(</a:t>
            </a:r>
            <a:r>
              <a:rPr kumimoji="1" lang="zh-CN" altLang="en-US" b="1" dirty="0">
                <a:solidFill>
                  <a:srgbClr val="D60093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总容量</a:t>
            </a:r>
            <a:r>
              <a:rPr kumimoji="1" lang="en-US" altLang="zh-CN" b="1" dirty="0">
                <a:solidFill>
                  <a:srgbClr val="D60093"/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rPr>
              <a:t>:16K×32b)</a:t>
            </a:r>
            <a:endParaRPr kumimoji="1" lang="zh-CN" altLang="en-US" dirty="0">
              <a:solidFill>
                <a:srgbClr val="D60093"/>
              </a:solidFill>
              <a:latin typeface="Calibri" panose="020F0502020204030204" pitchFamily="34" charset="0"/>
              <a:ea typeface="黑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1FA940B-53AA-4939-83E7-06597925FDD6}"/>
              </a:ext>
            </a:extLst>
          </p:cNvPr>
          <p:cNvGrpSpPr>
            <a:grpSpLocks/>
          </p:cNvGrpSpPr>
          <p:nvPr/>
        </p:nvGrpSpPr>
        <p:grpSpPr bwMode="auto">
          <a:xfrm>
            <a:off x="2474913" y="3770313"/>
            <a:ext cx="4897437" cy="523875"/>
            <a:chOff x="2209279" y="2401961"/>
            <a:chExt cx="3645522" cy="360040"/>
          </a:xfrm>
        </p:grpSpPr>
        <p:grpSp>
          <p:nvGrpSpPr>
            <p:cNvPr id="120" name="组合 28">
              <a:extLst>
                <a:ext uri="{FF2B5EF4-FFF2-40B4-BE49-F238E27FC236}">
                  <a16:creationId xmlns:a16="http://schemas.microsoft.com/office/drawing/2014/main" id="{6C85E7B4-A84C-48CA-A627-6E1D2A00888A}"/>
                </a:ext>
              </a:extLst>
            </p:cNvPr>
            <p:cNvGrpSpPr/>
            <p:nvPr/>
          </p:nvGrpSpPr>
          <p:grpSpPr>
            <a:xfrm>
              <a:off x="4019105" y="2401961"/>
              <a:ext cx="1835696" cy="360040"/>
              <a:chOff x="7020272" y="1916832"/>
              <a:chExt cx="1835696" cy="360040"/>
            </a:xfrm>
            <a:solidFill>
              <a:srgbClr val="FFC000"/>
            </a:solidFill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7310DDD-8B2F-4BDB-ADCE-06EA31C54D03}"/>
                  </a:ext>
                </a:extLst>
              </p:cNvPr>
              <p:cNvSpPr/>
              <p:nvPr/>
            </p:nvSpPr>
            <p:spPr bwMode="auto">
              <a:xfrm>
                <a:off x="7020272" y="1916832"/>
                <a:ext cx="914400" cy="360040"/>
              </a:xfrm>
              <a:prstGeom prst="rect">
                <a:avLst/>
              </a:prstGeom>
              <a:grp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latin typeface="Calibri" pitchFamily="34" charset="0"/>
                    <a:ea typeface="+mn-ea"/>
                    <a:cs typeface="Calibri" pitchFamily="34" charset="0"/>
                  </a:rPr>
                  <a:t>16K</a:t>
                </a:r>
                <a:r>
                  <a:rPr lang="en-US" altLang="zh-CN" sz="2000" b="1" dirty="0">
                    <a:latin typeface="Calibri" pitchFamily="34" charset="0"/>
                    <a:ea typeface="黑体" pitchFamily="2" charset="-122"/>
                    <a:cs typeface="Calibri" pitchFamily="34" charset="0"/>
                  </a:rPr>
                  <a:t>×8</a:t>
                </a:r>
                <a:endParaRPr lang="zh-CN" altLang="en-US" sz="2000" b="1" dirty="0"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76890F08-9339-41EC-B9B0-18DE5C355F00}"/>
                  </a:ext>
                </a:extLst>
              </p:cNvPr>
              <p:cNvSpPr/>
              <p:nvPr/>
            </p:nvSpPr>
            <p:spPr bwMode="auto">
              <a:xfrm>
                <a:off x="7941568" y="1916832"/>
                <a:ext cx="914400" cy="360040"/>
              </a:xfrm>
              <a:prstGeom prst="rect">
                <a:avLst/>
              </a:prstGeom>
              <a:grp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latin typeface="Calibri" pitchFamily="34" charset="0"/>
                    <a:ea typeface="+mn-ea"/>
                    <a:cs typeface="Calibri" pitchFamily="34" charset="0"/>
                  </a:rPr>
                  <a:t>16K</a:t>
                </a:r>
                <a:r>
                  <a:rPr lang="en-US" altLang="zh-CN" sz="2000" b="1" dirty="0">
                    <a:latin typeface="Calibri" pitchFamily="34" charset="0"/>
                    <a:ea typeface="黑体" pitchFamily="2" charset="-122"/>
                    <a:cs typeface="Calibri" pitchFamily="34" charset="0"/>
                  </a:rPr>
                  <a:t>×8</a:t>
                </a:r>
                <a:endParaRPr lang="zh-CN" altLang="en-US" sz="2000" b="1" dirty="0"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</p:grpSp>
        <p:grpSp>
          <p:nvGrpSpPr>
            <p:cNvPr id="144" name="组合 28">
              <a:extLst>
                <a:ext uri="{FF2B5EF4-FFF2-40B4-BE49-F238E27FC236}">
                  <a16:creationId xmlns:a16="http://schemas.microsoft.com/office/drawing/2014/main" id="{1FF47A20-5454-4A67-8F82-1254AF447F76}"/>
                </a:ext>
              </a:extLst>
            </p:cNvPr>
            <p:cNvGrpSpPr/>
            <p:nvPr/>
          </p:nvGrpSpPr>
          <p:grpSpPr>
            <a:xfrm>
              <a:off x="2209279" y="2401961"/>
              <a:ext cx="1835696" cy="360040"/>
              <a:chOff x="7020272" y="1916832"/>
              <a:chExt cx="1835696" cy="360040"/>
            </a:xfrm>
            <a:solidFill>
              <a:srgbClr val="FFC000"/>
            </a:solidFill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E98C51BD-AB6A-41ED-A580-D7C1F630E44F}"/>
                  </a:ext>
                </a:extLst>
              </p:cNvPr>
              <p:cNvSpPr/>
              <p:nvPr/>
            </p:nvSpPr>
            <p:spPr bwMode="auto">
              <a:xfrm>
                <a:off x="7020272" y="1916832"/>
                <a:ext cx="914400" cy="360040"/>
              </a:xfrm>
              <a:prstGeom prst="rect">
                <a:avLst/>
              </a:prstGeom>
              <a:grp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latin typeface="Calibri" pitchFamily="34" charset="0"/>
                    <a:ea typeface="+mn-ea"/>
                    <a:cs typeface="Calibri" pitchFamily="34" charset="0"/>
                  </a:rPr>
                  <a:t>16K</a:t>
                </a:r>
                <a:r>
                  <a:rPr lang="en-US" altLang="zh-CN" sz="2000" b="1" dirty="0">
                    <a:latin typeface="Calibri" pitchFamily="34" charset="0"/>
                    <a:ea typeface="黑体" pitchFamily="2" charset="-122"/>
                    <a:cs typeface="Calibri" pitchFamily="34" charset="0"/>
                  </a:rPr>
                  <a:t>×8</a:t>
                </a:r>
                <a:endParaRPr lang="zh-CN" altLang="en-US" sz="2000" b="1" dirty="0"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DBED254B-B466-4ECD-8BDA-999C210A80E1}"/>
                  </a:ext>
                </a:extLst>
              </p:cNvPr>
              <p:cNvSpPr/>
              <p:nvPr/>
            </p:nvSpPr>
            <p:spPr bwMode="auto">
              <a:xfrm>
                <a:off x="7941568" y="1916832"/>
                <a:ext cx="914400" cy="360040"/>
              </a:xfrm>
              <a:prstGeom prst="rect">
                <a:avLst/>
              </a:prstGeom>
              <a:grpFill/>
              <a:ln w="1905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000" b="1" dirty="0">
                    <a:latin typeface="Calibri" pitchFamily="34" charset="0"/>
                    <a:ea typeface="+mn-ea"/>
                    <a:cs typeface="Calibri" pitchFamily="34" charset="0"/>
                  </a:rPr>
                  <a:t>16K</a:t>
                </a:r>
                <a:r>
                  <a:rPr lang="en-US" altLang="zh-CN" sz="2000" b="1" dirty="0">
                    <a:latin typeface="Calibri" pitchFamily="34" charset="0"/>
                    <a:ea typeface="黑体" pitchFamily="2" charset="-122"/>
                    <a:cs typeface="Calibri" pitchFamily="34" charset="0"/>
                  </a:rPr>
                  <a:t>×8</a:t>
                </a:r>
                <a:endParaRPr lang="zh-CN" altLang="en-US" sz="2000" b="1" dirty="0">
                  <a:latin typeface="Calibri" pitchFamily="34" charset="0"/>
                  <a:ea typeface="+mn-ea"/>
                  <a:cs typeface="Calibri" pitchFamily="34" charset="0"/>
                </a:endParaRPr>
              </a:p>
            </p:txBody>
          </p:sp>
        </p:grpSp>
      </p:grpSp>
      <p:grpSp>
        <p:nvGrpSpPr>
          <p:cNvPr id="47116" name="组合 4179">
            <a:extLst>
              <a:ext uri="{FF2B5EF4-FFF2-40B4-BE49-F238E27FC236}">
                <a16:creationId xmlns:a16="http://schemas.microsoft.com/office/drawing/2014/main" id="{6F3DFE90-106C-4A0A-8DE2-18528A0EAC0C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912813"/>
            <a:ext cx="3394075" cy="460375"/>
            <a:chOff x="-96346" y="0"/>
            <a:chExt cx="5282511" cy="524627"/>
          </a:xfrm>
        </p:grpSpPr>
        <p:sp>
          <p:nvSpPr>
            <p:cNvPr id="179" name="椭圆 4181">
              <a:extLst>
                <a:ext uri="{FF2B5EF4-FFF2-40B4-BE49-F238E27FC236}">
                  <a16:creationId xmlns:a16="http://schemas.microsoft.com/office/drawing/2014/main" id="{C2F06873-AAAF-4D0A-AFF1-14D1BDD16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2563"/>
              <a:ext cx="294023" cy="44141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五边形 4182">
              <a:extLst>
                <a:ext uri="{FF2B5EF4-FFF2-40B4-BE49-F238E27FC236}">
                  <a16:creationId xmlns:a16="http://schemas.microsoft.com/office/drawing/2014/main" id="{A1FB848F-6960-4BB4-98F2-5CDE180BD9C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9345" y="0"/>
              <a:ext cx="4706820" cy="50472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文本框 4183">
              <a:extLst>
                <a:ext uri="{FF2B5EF4-FFF2-40B4-BE49-F238E27FC236}">
                  <a16:creationId xmlns:a16="http://schemas.microsoft.com/office/drawing/2014/main" id="{CEB05BEF-2B50-4415-8B81-4AA1A8585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708" y="19899"/>
              <a:ext cx="4558574" cy="504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位扩展举例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utoUpdateAnimBg="0"/>
      <p:bldP spid="84" grpId="0" autoUpdateAnimBg="0"/>
      <p:bldP spid="92" grpId="0" autoUpdateAnimBg="0"/>
      <p:bldP spid="98" grpId="0" autoUpdateAnimBg="0"/>
      <p:bldP spid="1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A7293048-0BEA-4F0E-9633-4D314FE44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49155" name="组合 4179">
            <a:extLst>
              <a:ext uri="{FF2B5EF4-FFF2-40B4-BE49-F238E27FC236}">
                <a16:creationId xmlns:a16="http://schemas.microsoft.com/office/drawing/2014/main" id="{B8761186-63F5-4A51-9CAA-3E28487D1C87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912813"/>
            <a:ext cx="3394075" cy="460375"/>
            <a:chOff x="-96346" y="0"/>
            <a:chExt cx="5282511" cy="524627"/>
          </a:xfrm>
        </p:grpSpPr>
        <p:sp>
          <p:nvSpPr>
            <p:cNvPr id="7" name="椭圆 4181">
              <a:extLst>
                <a:ext uri="{FF2B5EF4-FFF2-40B4-BE49-F238E27FC236}">
                  <a16:creationId xmlns:a16="http://schemas.microsoft.com/office/drawing/2014/main" id="{08EDE60E-D998-4060-A876-5BE3F93B5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2563"/>
              <a:ext cx="294023" cy="44141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>
              <a:extLst>
                <a:ext uri="{FF2B5EF4-FFF2-40B4-BE49-F238E27FC236}">
                  <a16:creationId xmlns:a16="http://schemas.microsoft.com/office/drawing/2014/main" id="{CB3F4E17-D52C-4EC7-BBA3-08E02CA1A03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9345" y="0"/>
              <a:ext cx="4706820" cy="50472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>
              <a:extLst>
                <a:ext uri="{FF2B5EF4-FFF2-40B4-BE49-F238E27FC236}">
                  <a16:creationId xmlns:a16="http://schemas.microsoft.com/office/drawing/2014/main" id="{3E69FC6E-B9B5-4679-A649-0FFDC6D96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708" y="19899"/>
              <a:ext cx="4558574" cy="504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位扩展举例</a:t>
              </a:r>
            </a:p>
          </p:txBody>
        </p:sp>
      </p:grpSp>
      <p:grpSp>
        <p:nvGrpSpPr>
          <p:cNvPr id="40" name="Group 2">
            <a:extLst>
              <a:ext uri="{FF2B5EF4-FFF2-40B4-BE49-F238E27FC236}">
                <a16:creationId xmlns:a16="http://schemas.microsoft.com/office/drawing/2014/main" id="{CB8438D1-CCE3-4F10-A0B5-034FEF238068}"/>
              </a:ext>
            </a:extLst>
          </p:cNvPr>
          <p:cNvGrpSpPr>
            <a:grpSpLocks/>
          </p:cNvGrpSpPr>
          <p:nvPr/>
        </p:nvGrpSpPr>
        <p:grpSpPr bwMode="auto">
          <a:xfrm>
            <a:off x="6472238" y="3008313"/>
            <a:ext cx="4095750" cy="433387"/>
            <a:chOff x="1966" y="2265"/>
            <a:chExt cx="2721" cy="288"/>
          </a:xfrm>
        </p:grpSpPr>
        <p:sp>
          <p:nvSpPr>
            <p:cNvPr id="41" name="Line 3">
              <a:extLst>
                <a:ext uri="{FF2B5EF4-FFF2-40B4-BE49-F238E27FC236}">
                  <a16:creationId xmlns:a16="http://schemas.microsoft.com/office/drawing/2014/main" id="{38F441D7-4B3C-49A5-91F0-3AD6FFA433E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1966" y="2269"/>
              <a:ext cx="2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42" name="Line 4">
              <a:extLst>
                <a:ext uri="{FF2B5EF4-FFF2-40B4-BE49-F238E27FC236}">
                  <a16:creationId xmlns:a16="http://schemas.microsoft.com/office/drawing/2014/main" id="{F046C63F-5568-4ABC-B916-3313A6DBEE1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686" y="2269"/>
              <a:ext cx="1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43" name="Line 5">
              <a:extLst>
                <a:ext uri="{FF2B5EF4-FFF2-40B4-BE49-F238E27FC236}">
                  <a16:creationId xmlns:a16="http://schemas.microsoft.com/office/drawing/2014/main" id="{C5D6C808-5461-4441-A452-B9C4E5BDC97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686" y="2273"/>
              <a:ext cx="2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44" name="Line 6">
              <a:extLst>
                <a:ext uri="{FF2B5EF4-FFF2-40B4-BE49-F238E27FC236}">
                  <a16:creationId xmlns:a16="http://schemas.microsoft.com/office/drawing/2014/main" id="{0EFC7109-8FC9-4F57-89E5-33C2F7A2052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502" y="2265"/>
              <a:ext cx="2" cy="28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</p:grpSp>
      <p:grpSp>
        <p:nvGrpSpPr>
          <p:cNvPr id="59" name="Group 23">
            <a:extLst>
              <a:ext uri="{FF2B5EF4-FFF2-40B4-BE49-F238E27FC236}">
                <a16:creationId xmlns:a16="http://schemas.microsoft.com/office/drawing/2014/main" id="{90AB7223-119B-4BC6-9CB7-A58B0E0934DB}"/>
              </a:ext>
            </a:extLst>
          </p:cNvPr>
          <p:cNvGrpSpPr>
            <a:grpSpLocks/>
          </p:cNvGrpSpPr>
          <p:nvPr/>
        </p:nvGrpSpPr>
        <p:grpSpPr bwMode="auto">
          <a:xfrm>
            <a:off x="5757863" y="4416425"/>
            <a:ext cx="5086350" cy="735013"/>
            <a:chOff x="1491" y="3174"/>
            <a:chExt cx="3379" cy="488"/>
          </a:xfrm>
        </p:grpSpPr>
        <p:sp>
          <p:nvSpPr>
            <p:cNvPr id="60" name="Line 24">
              <a:extLst>
                <a:ext uri="{FF2B5EF4-FFF2-40B4-BE49-F238E27FC236}">
                  <a16:creationId xmlns:a16="http://schemas.microsoft.com/office/drawing/2014/main" id="{3C946B90-7E4C-46B4-A703-D4D8303B47A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42" y="3174"/>
              <a:ext cx="1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61" name="Line 25">
              <a:extLst>
                <a:ext uri="{FF2B5EF4-FFF2-40B4-BE49-F238E27FC236}">
                  <a16:creationId xmlns:a16="http://schemas.microsoft.com/office/drawing/2014/main" id="{F66B22AA-FC10-4222-A03A-BFA098849B5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846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62" name="Line 26">
              <a:extLst>
                <a:ext uri="{FF2B5EF4-FFF2-40B4-BE49-F238E27FC236}">
                  <a16:creationId xmlns:a16="http://schemas.microsoft.com/office/drawing/2014/main" id="{1765D3A1-F456-44EC-8B58-EB6E167493B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39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63" name="Line 27">
              <a:extLst>
                <a:ext uri="{FF2B5EF4-FFF2-40B4-BE49-F238E27FC236}">
                  <a16:creationId xmlns:a16="http://schemas.microsoft.com/office/drawing/2014/main" id="{86EAB14C-54F4-491E-8F3B-87AD3A02547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17" y="3174"/>
              <a:ext cx="1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64" name="Rectangle 28">
              <a:extLst>
                <a:ext uri="{FF2B5EF4-FFF2-40B4-BE49-F238E27FC236}">
                  <a16:creationId xmlns:a16="http://schemas.microsoft.com/office/drawing/2014/main" id="{4119A45D-280C-4F24-A1AF-C199AA9640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11" y="3273"/>
              <a:ext cx="65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31</a:t>
              </a: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24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5AC1576A-63AE-455C-83B3-C7DB1FF0099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55" y="3309"/>
              <a:ext cx="606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23</a:t>
              </a: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16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66" name="Rectangle 30">
              <a:extLst>
                <a:ext uri="{FF2B5EF4-FFF2-40B4-BE49-F238E27FC236}">
                  <a16:creationId xmlns:a16="http://schemas.microsoft.com/office/drawing/2014/main" id="{DCBDB3DC-1762-4D9A-B05F-FF46B1D0A9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71" y="3295"/>
              <a:ext cx="699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15</a:t>
              </a: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16000" dirty="0">
                  <a:latin typeface="Times New Roman" pitchFamily="18" charset="0"/>
                  <a:ea typeface="楷体_GB2312" pitchFamily="49" charset="-122"/>
                </a:rPr>
                <a:t>8</a:t>
              </a:r>
              <a:endParaRPr lang="en-US" altLang="zh-CN" sz="1707" b="1" baseline="-16000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67" name="Rectangle 31">
              <a:extLst>
                <a:ext uri="{FF2B5EF4-FFF2-40B4-BE49-F238E27FC236}">
                  <a16:creationId xmlns:a16="http://schemas.microsoft.com/office/drawing/2014/main" id="{C35EFCBE-A25D-4A8F-9AA3-02D1706993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91" y="3280"/>
              <a:ext cx="562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7</a:t>
              </a: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0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</p:grpSp>
      <p:sp>
        <p:nvSpPr>
          <p:cNvPr id="68" name="Line 39">
            <a:extLst>
              <a:ext uri="{FF2B5EF4-FFF2-40B4-BE49-F238E27FC236}">
                <a16:creationId xmlns:a16="http://schemas.microsoft.com/office/drawing/2014/main" id="{9241DC41-1875-46D8-A224-997BDC4BAA8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91163" y="3013075"/>
            <a:ext cx="5075237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sp>
        <p:nvSpPr>
          <p:cNvPr id="69" name="Line 49">
            <a:extLst>
              <a:ext uri="{FF2B5EF4-FFF2-40B4-BE49-F238E27FC236}">
                <a16:creationId xmlns:a16="http://schemas.microsoft.com/office/drawing/2014/main" id="{C581B9B3-6DF1-401E-938D-90DAFF6FFE9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37188" y="2698750"/>
            <a:ext cx="5391150" cy="3175"/>
          </a:xfrm>
          <a:prstGeom prst="line">
            <a:avLst/>
          </a:prstGeom>
          <a:noFill/>
          <a:ln w="76200">
            <a:solidFill>
              <a:srgbClr val="D60093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sp>
        <p:nvSpPr>
          <p:cNvPr id="73" name="Line 53">
            <a:extLst>
              <a:ext uri="{FF2B5EF4-FFF2-40B4-BE49-F238E27FC236}">
                <a16:creationId xmlns:a16="http://schemas.microsoft.com/office/drawing/2014/main" id="{4CD9EC26-CBD9-4D5E-B0BC-78D9787BE5B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91163" y="5153025"/>
            <a:ext cx="5921375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grpSp>
        <p:nvGrpSpPr>
          <p:cNvPr id="75" name="Group 55">
            <a:extLst>
              <a:ext uri="{FF2B5EF4-FFF2-40B4-BE49-F238E27FC236}">
                <a16:creationId xmlns:a16="http://schemas.microsoft.com/office/drawing/2014/main" id="{2D5BF47C-601C-4B50-BB28-39B5BCEB112D}"/>
              </a:ext>
            </a:extLst>
          </p:cNvPr>
          <p:cNvGrpSpPr>
            <a:grpSpLocks/>
          </p:cNvGrpSpPr>
          <p:nvPr/>
        </p:nvGrpSpPr>
        <p:grpSpPr bwMode="auto">
          <a:xfrm>
            <a:off x="6699250" y="2698750"/>
            <a:ext cx="4111625" cy="630238"/>
            <a:chOff x="2117" y="2060"/>
            <a:chExt cx="2731" cy="418"/>
          </a:xfrm>
        </p:grpSpPr>
        <p:sp>
          <p:nvSpPr>
            <p:cNvPr id="76" name="Line 56">
              <a:extLst>
                <a:ext uri="{FF2B5EF4-FFF2-40B4-BE49-F238E27FC236}">
                  <a16:creationId xmlns:a16="http://schemas.microsoft.com/office/drawing/2014/main" id="{C9DC639D-53C8-4648-B3A1-F29C62F7A44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17" y="2060"/>
              <a:ext cx="2" cy="418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grpSp>
          <p:nvGrpSpPr>
            <p:cNvPr id="49196" name="Group 57">
              <a:extLst>
                <a:ext uri="{FF2B5EF4-FFF2-40B4-BE49-F238E27FC236}">
                  <a16:creationId xmlns:a16="http://schemas.microsoft.com/office/drawing/2014/main" id="{CBE7AA30-1D03-47E8-94D6-C5D198CC1C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9" y="2060"/>
              <a:ext cx="2009" cy="418"/>
              <a:chOff x="2839" y="2060"/>
              <a:chExt cx="2009" cy="418"/>
            </a:xfrm>
          </p:grpSpPr>
          <p:sp>
            <p:nvSpPr>
              <p:cNvPr id="78" name="Line 58">
                <a:extLst>
                  <a:ext uri="{FF2B5EF4-FFF2-40B4-BE49-F238E27FC236}">
                    <a16:creationId xmlns:a16="http://schemas.microsoft.com/office/drawing/2014/main" id="{69A7DE6F-5594-45A3-9CB2-2FBB13A3D74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846" y="2060"/>
                <a:ext cx="2" cy="41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79" name="Line 59">
                <a:extLst>
                  <a:ext uri="{FF2B5EF4-FFF2-40B4-BE49-F238E27FC236}">
                    <a16:creationId xmlns:a16="http://schemas.microsoft.com/office/drawing/2014/main" id="{7A0927B4-334F-4890-BB92-2DA56F06164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39" y="2060"/>
                <a:ext cx="2" cy="41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80" name="Line 60">
                <a:extLst>
                  <a:ext uri="{FF2B5EF4-FFF2-40B4-BE49-F238E27FC236}">
                    <a16:creationId xmlns:a16="http://schemas.microsoft.com/office/drawing/2014/main" id="{4014EAB3-98C7-43F4-ABAD-40ABB16AB35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2" y="2060"/>
                <a:ext cx="2" cy="41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89" name="Group 32">
            <a:extLst>
              <a:ext uri="{FF2B5EF4-FFF2-40B4-BE49-F238E27FC236}">
                <a16:creationId xmlns:a16="http://schemas.microsoft.com/office/drawing/2014/main" id="{A559A00D-3296-4AA6-BB45-64B937DB3A8D}"/>
              </a:ext>
            </a:extLst>
          </p:cNvPr>
          <p:cNvGrpSpPr>
            <a:grpSpLocks/>
          </p:cNvGrpSpPr>
          <p:nvPr/>
        </p:nvGrpSpPr>
        <p:grpSpPr bwMode="auto">
          <a:xfrm>
            <a:off x="4524375" y="2201863"/>
            <a:ext cx="1087438" cy="3117850"/>
            <a:chOff x="672" y="1696"/>
            <a:chExt cx="722" cy="2105"/>
          </a:xfrm>
        </p:grpSpPr>
        <p:sp>
          <p:nvSpPr>
            <p:cNvPr id="90" name="Rectangle 33">
              <a:extLst>
                <a:ext uri="{FF2B5EF4-FFF2-40B4-BE49-F238E27FC236}">
                  <a16:creationId xmlns:a16="http://schemas.microsoft.com/office/drawing/2014/main" id="{C0CA601C-E2DA-48F7-8D2C-433E35F735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2" y="1696"/>
              <a:ext cx="642" cy="2105"/>
            </a:xfrm>
            <a:prstGeom prst="rect">
              <a:avLst/>
            </a:prstGeom>
            <a:solidFill>
              <a:srgbClr val="CCFF66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91" name="Rectangle 34">
              <a:extLst>
                <a:ext uri="{FF2B5EF4-FFF2-40B4-BE49-F238E27FC236}">
                  <a16:creationId xmlns:a16="http://schemas.microsoft.com/office/drawing/2014/main" id="{1349975F-1E76-419B-87C3-8753B18C7E7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" y="1852"/>
              <a:ext cx="561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A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15-0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93" name="Rectangle 36">
              <a:extLst>
                <a:ext uri="{FF2B5EF4-FFF2-40B4-BE49-F238E27FC236}">
                  <a16:creationId xmlns:a16="http://schemas.microsoft.com/office/drawing/2014/main" id="{F489BED4-E6E3-42FA-A8A7-782B993E86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" y="2130"/>
              <a:ext cx="561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R/W#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94" name="Rectangle 37">
              <a:extLst>
                <a:ext uri="{FF2B5EF4-FFF2-40B4-BE49-F238E27FC236}">
                  <a16:creationId xmlns:a16="http://schemas.microsoft.com/office/drawing/2014/main" id="{2A96CF0F-7E08-452F-9039-C2D5ACBCFF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6" y="2645"/>
              <a:ext cx="56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CPU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95" name="Rectangle 38">
              <a:extLst>
                <a:ext uri="{FF2B5EF4-FFF2-40B4-BE49-F238E27FC236}">
                  <a16:creationId xmlns:a16="http://schemas.microsoft.com/office/drawing/2014/main" id="{1DE4A818-3D91-4996-940D-3B4ED100F7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94" y="3445"/>
              <a:ext cx="578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31</a:t>
              </a: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0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255ACE50-5F54-4D55-86D5-3218AB56484A}"/>
              </a:ext>
            </a:extLst>
          </p:cNvPr>
          <p:cNvSpPr txBox="1"/>
          <p:nvPr/>
        </p:nvSpPr>
        <p:spPr>
          <a:xfrm>
            <a:off x="1203325" y="1547813"/>
            <a:ext cx="7469188" cy="442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1</a:t>
            </a:r>
            <a:r>
              <a:rPr lang="zh-CN" altLang="en-US" sz="2275" dirty="0"/>
              <a:t>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32</a:t>
            </a:r>
            <a:r>
              <a:rPr lang="zh-CN" altLang="en-US" sz="2275" dirty="0">
                <a:sym typeface="Symbol" panose="05050102010706020507" pitchFamily="18" charset="2"/>
              </a:rPr>
              <a:t>的存储器</a:t>
            </a:r>
            <a:r>
              <a:rPr lang="en-US" altLang="zh-CN" sz="2275" dirty="0">
                <a:sym typeface="Symbol" panose="05050102010706020507" pitchFamily="18" charset="2"/>
              </a:rPr>
              <a:t> </a:t>
            </a:r>
            <a:endParaRPr lang="zh-CN" altLang="en-US" sz="2275" dirty="0"/>
          </a:p>
        </p:txBody>
      </p:sp>
      <p:sp>
        <p:nvSpPr>
          <p:cNvPr id="109" name="Line 39">
            <a:extLst>
              <a:ext uri="{FF2B5EF4-FFF2-40B4-BE49-F238E27FC236}">
                <a16:creationId xmlns:a16="http://schemas.microsoft.com/office/drawing/2014/main" id="{2E1E6243-7D4E-439B-BB05-222D7BF0F50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777038" y="2478088"/>
            <a:ext cx="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7A2067A-DF63-4A00-BDB6-8AD81C4459C5}"/>
              </a:ext>
            </a:extLst>
          </p:cNvPr>
          <p:cNvGrpSpPr>
            <a:grpSpLocks/>
          </p:cNvGrpSpPr>
          <p:nvPr/>
        </p:nvGrpSpPr>
        <p:grpSpPr bwMode="auto">
          <a:xfrm>
            <a:off x="6213475" y="2782888"/>
            <a:ext cx="5337175" cy="1636712"/>
            <a:chOff x="5970823" y="2934758"/>
            <a:chExt cx="5628927" cy="1726812"/>
          </a:xfrm>
        </p:grpSpPr>
        <p:grpSp>
          <p:nvGrpSpPr>
            <p:cNvPr id="49170" name="组合 16">
              <a:extLst>
                <a:ext uri="{FF2B5EF4-FFF2-40B4-BE49-F238E27FC236}">
                  <a16:creationId xmlns:a16="http://schemas.microsoft.com/office/drawing/2014/main" id="{D563B77E-B016-43D6-9F65-11A54CF00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70823" y="3476772"/>
              <a:ext cx="5366797" cy="1184798"/>
              <a:chOff x="3507954" y="4130167"/>
              <a:chExt cx="5366797" cy="1184798"/>
            </a:xfrm>
          </p:grpSpPr>
          <p:sp>
            <p:nvSpPr>
              <p:cNvPr id="85" name="Rectangle 45">
                <a:extLst>
                  <a:ext uri="{FF2B5EF4-FFF2-40B4-BE49-F238E27FC236}">
                    <a16:creationId xmlns:a16="http://schemas.microsoft.com/office/drawing/2014/main" id="{612A8D3C-2A3C-425E-BF35-5CC09E293E0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507954" y="4167666"/>
                <a:ext cx="962711" cy="1145625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×8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86" name="Rectangle 46">
                <a:extLst>
                  <a:ext uri="{FF2B5EF4-FFF2-40B4-BE49-F238E27FC236}">
                    <a16:creationId xmlns:a16="http://schemas.microsoft.com/office/drawing/2014/main" id="{3AFDF466-BC7D-4B08-8718-1495B721ED8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912984" y="4169340"/>
                <a:ext cx="961036" cy="1145625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×8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87" name="Rectangle 47">
                <a:extLst>
                  <a:ext uri="{FF2B5EF4-FFF2-40B4-BE49-F238E27FC236}">
                    <a16:creationId xmlns:a16="http://schemas.microsoft.com/office/drawing/2014/main" id="{9EC9AD2C-9E6A-46F1-A445-D5501D134F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928962" y="4130818"/>
                <a:ext cx="961036" cy="1145625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×8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sp>
            <p:nvSpPr>
              <p:cNvPr id="88" name="Rectangle 48">
                <a:extLst>
                  <a:ext uri="{FF2B5EF4-FFF2-40B4-BE49-F238E27FC236}">
                    <a16:creationId xmlns:a16="http://schemas.microsoft.com/office/drawing/2014/main" id="{D0ED3E31-4E2A-49D1-B416-F1BB03FAEA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08413" y="4147567"/>
                <a:ext cx="961036" cy="1147299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baseline="30000" dirty="0">
                    <a:latin typeface="Times New Roman" pitchFamily="18" charset="0"/>
                    <a:ea typeface="楷体_GB2312" pitchFamily="49" charset="-122"/>
                  </a:rPr>
                  <a:t>WE  A  CS</a:t>
                </a:r>
                <a:endParaRPr lang="en-US" altLang="zh-CN" sz="1707" dirty="0">
                  <a:latin typeface="Times New Roman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imes New Roman" pitchFamily="18" charset="0"/>
                    <a:ea typeface="楷体_GB2312" pitchFamily="49" charset="-122"/>
                  </a:rPr>
                  <a:t>×8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7" b="1" dirty="0">
                  <a:latin typeface="Tahoma" pitchFamily="34" charset="0"/>
                  <a:ea typeface="楷体_GB2312" pitchFamily="49" charset="-122"/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E1778C11-2FD6-4008-B7FF-EB51CF7E8E7F}"/>
                  </a:ext>
                </a:extLst>
              </p:cNvPr>
              <p:cNvCxnSpPr/>
              <p:nvPr/>
            </p:nvCxnSpPr>
            <p:spPr>
              <a:xfrm>
                <a:off x="8530792" y="4201163"/>
                <a:ext cx="19086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85F81488-21E6-426D-A763-29FA0F185C34}"/>
                  </a:ext>
                </a:extLst>
              </p:cNvPr>
              <p:cNvCxnSpPr/>
              <p:nvPr/>
            </p:nvCxnSpPr>
            <p:spPr>
              <a:xfrm>
                <a:off x="6563514" y="4160966"/>
                <a:ext cx="19086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A55684E9-2D2C-4379-A00D-047688D77930}"/>
                  </a:ext>
                </a:extLst>
              </p:cNvPr>
              <p:cNvCxnSpPr/>
              <p:nvPr/>
            </p:nvCxnSpPr>
            <p:spPr>
              <a:xfrm>
                <a:off x="5337942" y="4191114"/>
                <a:ext cx="19086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45C0ABED-3DF2-4144-A2BE-A013166ACED7}"/>
                  </a:ext>
                </a:extLst>
              </p:cNvPr>
              <p:cNvCxnSpPr/>
              <p:nvPr/>
            </p:nvCxnSpPr>
            <p:spPr>
              <a:xfrm>
                <a:off x="4139158" y="4204513"/>
                <a:ext cx="19086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0683A7B7-5697-45D8-AC29-88CB55CE2973}"/>
                </a:ext>
              </a:extLst>
            </p:cNvPr>
            <p:cNvCxnSpPr/>
            <p:nvPr/>
          </p:nvCxnSpPr>
          <p:spPr>
            <a:xfrm>
              <a:off x="9118468" y="3073773"/>
              <a:ext cx="0" cy="3969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B8A8629-1FF4-45A3-B676-38C6A706F73E}"/>
                </a:ext>
              </a:extLst>
            </p:cNvPr>
            <p:cNvCxnSpPr/>
            <p:nvPr/>
          </p:nvCxnSpPr>
          <p:spPr>
            <a:xfrm>
              <a:off x="11097466" y="3077123"/>
              <a:ext cx="0" cy="4321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B0A80681-2C32-4A81-BF07-430C7BD0E050}"/>
                </a:ext>
              </a:extLst>
            </p:cNvPr>
            <p:cNvCxnSpPr/>
            <p:nvPr/>
          </p:nvCxnSpPr>
          <p:spPr>
            <a:xfrm>
              <a:off x="7892896" y="3065399"/>
              <a:ext cx="0" cy="4321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EAB438CA-B84D-4D18-946C-2876D702C470}"/>
                </a:ext>
              </a:extLst>
            </p:cNvPr>
            <p:cNvCxnSpPr/>
            <p:nvPr/>
          </p:nvCxnSpPr>
          <p:spPr>
            <a:xfrm>
              <a:off x="6734294" y="3077123"/>
              <a:ext cx="0" cy="4321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62F68056-5572-4189-B6DA-3F38ECE2C397}"/>
                </a:ext>
              </a:extLst>
            </p:cNvPr>
            <p:cNvCxnSpPr/>
            <p:nvPr/>
          </p:nvCxnSpPr>
          <p:spPr>
            <a:xfrm flipV="1">
              <a:off x="6734294" y="3073773"/>
              <a:ext cx="471644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176" name="组合 10">
              <a:extLst>
                <a:ext uri="{FF2B5EF4-FFF2-40B4-BE49-F238E27FC236}">
                  <a16:creationId xmlns:a16="http://schemas.microsoft.com/office/drawing/2014/main" id="{DD762ED3-F081-44CF-9C4C-014501643E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56394" y="2934758"/>
              <a:ext cx="143356" cy="289367"/>
              <a:chOff x="9896354" y="2650603"/>
              <a:chExt cx="143356" cy="289367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AB34969B-2449-4A95-89D9-4C7EBA1C3317}"/>
                  </a:ext>
                </a:extLst>
              </p:cNvPr>
              <p:cNvCxnSpPr/>
              <p:nvPr/>
            </p:nvCxnSpPr>
            <p:spPr>
              <a:xfrm>
                <a:off x="9895722" y="2650603"/>
                <a:ext cx="0" cy="2897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BF59DB97-8ED3-474B-B1D7-785A27A4F505}"/>
                  </a:ext>
                </a:extLst>
              </p:cNvPr>
              <p:cNvCxnSpPr/>
              <p:nvPr/>
            </p:nvCxnSpPr>
            <p:spPr>
              <a:xfrm>
                <a:off x="9932556" y="2704199"/>
                <a:ext cx="0" cy="1792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A0FC1458-C38E-4A33-BB18-4B51285EBABC}"/>
                  </a:ext>
                </a:extLst>
              </p:cNvPr>
              <p:cNvCxnSpPr/>
              <p:nvPr/>
            </p:nvCxnSpPr>
            <p:spPr>
              <a:xfrm>
                <a:off x="9971065" y="2737697"/>
                <a:ext cx="0" cy="1088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7953C846-A6A7-448A-9897-CAF717734111}"/>
                  </a:ext>
                </a:extLst>
              </p:cNvPr>
              <p:cNvCxnSpPr/>
              <p:nvPr/>
            </p:nvCxnSpPr>
            <p:spPr>
              <a:xfrm>
                <a:off x="10004551" y="2761146"/>
                <a:ext cx="0" cy="720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B6F3DBC5-1F82-4ADD-AB67-4F2779473BF2}"/>
                  </a:ext>
                </a:extLst>
              </p:cNvPr>
              <p:cNvCxnSpPr/>
              <p:nvPr/>
            </p:nvCxnSpPr>
            <p:spPr>
              <a:xfrm>
                <a:off x="10039710" y="2779569"/>
                <a:ext cx="0" cy="368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3A1C15D7-0B21-48BE-B08A-6EF4CFAAB2AA}"/>
              </a:ext>
            </a:extLst>
          </p:cNvPr>
          <p:cNvSpPr txBox="1"/>
          <p:nvPr/>
        </p:nvSpPr>
        <p:spPr>
          <a:xfrm>
            <a:off x="4500563" y="5759450"/>
            <a:ext cx="7004050" cy="44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所有存储芯片并行工作，贡献</a:t>
            </a:r>
            <a:r>
              <a:rPr lang="en-US" altLang="zh-CN" sz="2275" dirty="0"/>
              <a:t>32</a:t>
            </a:r>
            <a:r>
              <a:rPr lang="zh-CN" altLang="en-US" sz="2275" dirty="0"/>
              <a:t>位数据中的不同</a:t>
            </a:r>
            <a:r>
              <a:rPr lang="en-US" altLang="zh-CN" sz="2275" dirty="0"/>
              <a:t>8</a:t>
            </a:r>
            <a:r>
              <a:rPr lang="zh-CN" altLang="en-US" sz="2275" dirty="0"/>
              <a:t>位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FC52D22-764E-4415-BD53-2EA6C1565444}"/>
              </a:ext>
            </a:extLst>
          </p:cNvPr>
          <p:cNvSpPr txBox="1"/>
          <p:nvPr/>
        </p:nvSpPr>
        <p:spPr>
          <a:xfrm>
            <a:off x="1174750" y="2346325"/>
            <a:ext cx="2376488" cy="160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所需芯片数量：</a:t>
            </a:r>
            <a:endParaRPr lang="en-US" altLang="zh-CN" sz="2275" dirty="0"/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16K*32/(16K*8) 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= 4</a:t>
            </a:r>
          </a:p>
        </p:txBody>
      </p:sp>
      <p:sp>
        <p:nvSpPr>
          <p:cNvPr id="81" name="Rectangle 34">
            <a:extLst>
              <a:ext uri="{FF2B5EF4-FFF2-40B4-BE49-F238E27FC236}">
                <a16:creationId xmlns:a16="http://schemas.microsoft.com/office/drawing/2014/main" id="{7749ADD1-99A3-4AEE-B7F8-B614F97F70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9288" y="2322513"/>
            <a:ext cx="8445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7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en-US" altLang="zh-CN" sz="1707" baseline="-25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15-2</a:t>
            </a:r>
            <a:endParaRPr lang="en-US" altLang="zh-CN" sz="1707" b="1" dirty="0">
              <a:solidFill>
                <a:srgbClr val="FF0000"/>
              </a:solidFill>
              <a:latin typeface="Tahoma" pitchFamily="34" charset="0"/>
              <a:ea typeface="楷体_GB2312" pitchFamily="49" charset="-122"/>
            </a:endParaRPr>
          </a:p>
        </p:txBody>
      </p:sp>
      <p:sp>
        <p:nvSpPr>
          <p:cNvPr id="82" name="标题 1">
            <a:extLst>
              <a:ext uri="{FF2B5EF4-FFF2-40B4-BE49-F238E27FC236}">
                <a16:creationId xmlns:a16="http://schemas.microsoft.com/office/drawing/2014/main" id="{E86274BC-18AA-46D0-AD0A-B0518BEF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5FFEE96-B5B6-4330-9EC9-F52EF13307BC}"/>
              </a:ext>
            </a:extLst>
          </p:cNvPr>
          <p:cNvSpPr txBox="1"/>
          <p:nvPr/>
        </p:nvSpPr>
        <p:spPr>
          <a:xfrm>
            <a:off x="336821" y="4039914"/>
            <a:ext cx="3556000" cy="442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CPU</a:t>
            </a:r>
            <a:r>
              <a:rPr lang="zh-CN" altLang="en-US" sz="2275" dirty="0"/>
              <a:t>存储器的地址空间？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7F6C89F-8AA2-464F-92CE-6762D5558BFB}"/>
              </a:ext>
            </a:extLst>
          </p:cNvPr>
          <p:cNvSpPr txBox="1"/>
          <p:nvPr/>
        </p:nvSpPr>
        <p:spPr>
          <a:xfrm>
            <a:off x="2849563" y="5230813"/>
            <a:ext cx="1789112" cy="325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17" dirty="0"/>
              <a:t>0000H-FFFFH</a:t>
            </a:r>
            <a:endParaRPr lang="zh-CN" altLang="en-US" sz="1517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8E252F3-34F4-4877-8382-6E2B7DC3CA62}"/>
              </a:ext>
            </a:extLst>
          </p:cNvPr>
          <p:cNvGrpSpPr/>
          <p:nvPr/>
        </p:nvGrpSpPr>
        <p:grpSpPr>
          <a:xfrm>
            <a:off x="101532" y="4711951"/>
            <a:ext cx="2786062" cy="987425"/>
            <a:chOff x="101532" y="4711951"/>
            <a:chExt cx="2786062" cy="987425"/>
          </a:xfrm>
        </p:grpSpPr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0D9766D3-3A0D-44E9-933F-BD8314324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532" y="4711951"/>
              <a:ext cx="2786062" cy="361950"/>
              <a:chOff x="7871327" y="2586557"/>
              <a:chExt cx="2938463" cy="381000"/>
            </a:xfrm>
          </p:grpSpPr>
          <p:grpSp>
            <p:nvGrpSpPr>
              <p:cNvPr id="112" name="Group 23">
                <a:extLst>
                  <a:ext uri="{FF2B5EF4-FFF2-40B4-BE49-F238E27FC236}">
                    <a16:creationId xmlns:a16="http://schemas.microsoft.com/office/drawing/2014/main" id="{5ED08B14-EAE3-49E7-A458-CD6A229C31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871327" y="2586557"/>
                <a:ext cx="2938463" cy="381000"/>
                <a:chOff x="2681" y="1436"/>
                <a:chExt cx="1851" cy="240"/>
              </a:xfrm>
            </p:grpSpPr>
            <p:sp>
              <p:nvSpPr>
                <p:cNvPr id="114" name="Text Box 24">
                  <a:extLst>
                    <a:ext uri="{FF2B5EF4-FFF2-40B4-BE49-F238E27FC236}">
                      <a16:creationId xmlns:a16="http://schemas.microsoft.com/office/drawing/2014/main" id="{8D88D9E3-0D4D-49EC-AB8E-BFFFBD4D75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81" y="1436"/>
                  <a:ext cx="743" cy="2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517" dirty="0">
                      <a:solidFill>
                        <a:srgbClr val="FF0000"/>
                      </a:solidFill>
                      <a:cs typeface="华康简宋"/>
                    </a:rPr>
                    <a:t>      </a:t>
                  </a:r>
                  <a:r>
                    <a:rPr lang="en-US" altLang="zh-CN" sz="1517" dirty="0">
                      <a:cs typeface="华康简宋"/>
                    </a:rPr>
                    <a:t>A</a:t>
                  </a:r>
                  <a:r>
                    <a:rPr lang="en-US" altLang="zh-CN" sz="1517" baseline="-25000" dirty="0"/>
                    <a:t>15</a:t>
                  </a:r>
                  <a:r>
                    <a:rPr lang="en-US" altLang="zh-CN" sz="1517" dirty="0">
                      <a:cs typeface="华康简宋"/>
                    </a:rPr>
                    <a:t>A</a:t>
                  </a:r>
                  <a:r>
                    <a:rPr lang="en-US" altLang="zh-CN" sz="1517" baseline="-25000" dirty="0"/>
                    <a:t>14</a:t>
                  </a:r>
                </a:p>
              </p:txBody>
            </p:sp>
            <p:sp>
              <p:nvSpPr>
                <p:cNvPr id="115" name="Text Box 25">
                  <a:extLst>
                    <a:ext uri="{FF2B5EF4-FFF2-40B4-BE49-F238E27FC236}">
                      <a16:creationId xmlns:a16="http://schemas.microsoft.com/office/drawing/2014/main" id="{851DAD1E-B47A-4A72-80D0-C21B9227DC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25" y="1450"/>
                  <a:ext cx="407" cy="1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517" dirty="0">
                      <a:solidFill>
                        <a:srgbClr val="FF0000"/>
                      </a:solidFill>
                      <a:latin typeface="Times New Roman" pitchFamily="18" charset="0"/>
                      <a:ea typeface="华康简宋"/>
                      <a:cs typeface="华康简宋"/>
                    </a:rPr>
                    <a:t>A</a:t>
                  </a:r>
                  <a:r>
                    <a:rPr lang="en-US" altLang="zh-CN" sz="1517" baseline="-25000" dirty="0">
                      <a:solidFill>
                        <a:srgbClr val="FF0000"/>
                      </a:solidFill>
                      <a:latin typeface="Times New Roman" pitchFamily="18" charset="0"/>
                      <a:ea typeface="华康简宋"/>
                      <a:cs typeface="华康简宋"/>
                    </a:rPr>
                    <a:t>0</a:t>
                  </a:r>
                  <a:endParaRPr lang="en-US" altLang="zh-CN" sz="1517" baseline="-25000" dirty="0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endParaRPr>
                </a:p>
              </p:txBody>
            </p:sp>
          </p:grpSp>
          <p:sp>
            <p:nvSpPr>
              <p:cNvPr id="113" name="Text Box 25">
                <a:extLst>
                  <a:ext uri="{FF2B5EF4-FFF2-40B4-BE49-F238E27FC236}">
                    <a16:creationId xmlns:a16="http://schemas.microsoft.com/office/drawing/2014/main" id="{D7B97815-AB45-4BBF-99EC-4A7DD5F850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68018" y="2588228"/>
                <a:ext cx="646295" cy="2272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7" dirty="0">
                    <a:latin typeface="Times New Roman" pitchFamily="18" charset="0"/>
                    <a:ea typeface="华康简宋"/>
                    <a:cs typeface="华康简宋"/>
                  </a:rPr>
                  <a:t>A</a:t>
                </a:r>
                <a:r>
                  <a:rPr lang="en-US" altLang="zh-CN" sz="1517" baseline="-25000" dirty="0">
                    <a:latin typeface="Times New Roman" pitchFamily="18" charset="0"/>
                    <a:ea typeface="华康简宋"/>
                    <a:cs typeface="华康简宋"/>
                  </a:rPr>
                  <a:t>13</a:t>
                </a:r>
                <a:r>
                  <a:rPr lang="en-US" altLang="zh-CN" sz="1517" dirty="0">
                    <a:latin typeface="Times New Roman" pitchFamily="18" charset="0"/>
                    <a:ea typeface="华康简宋"/>
                    <a:cs typeface="华康简宋"/>
                  </a:rPr>
                  <a:t>A</a:t>
                </a:r>
                <a:r>
                  <a:rPr lang="en-US" altLang="zh-CN" sz="1517" baseline="-25000" dirty="0">
                    <a:latin typeface="Times New Roman" pitchFamily="18" charset="0"/>
                    <a:ea typeface="华康简宋"/>
                    <a:cs typeface="华康简宋"/>
                  </a:rPr>
                  <a:t>12</a:t>
                </a:r>
                <a:endParaRPr lang="en-US" altLang="zh-CN" sz="1517" baseline="-25000" dirty="0">
                  <a:latin typeface="Tahoma" pitchFamily="34" charset="0"/>
                  <a:ea typeface="宋体" charset="-122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C3EBDE4-5811-4591-9112-B6D548BAB354}"/>
                </a:ext>
              </a:extLst>
            </p:cNvPr>
            <p:cNvGrpSpPr/>
            <p:nvPr/>
          </p:nvGrpSpPr>
          <p:grpSpPr>
            <a:xfrm>
              <a:off x="560319" y="5113588"/>
              <a:ext cx="2214563" cy="585788"/>
              <a:chOff x="568325" y="5092700"/>
              <a:chExt cx="2214563" cy="585788"/>
            </a:xfrm>
          </p:grpSpPr>
          <p:sp>
            <p:nvSpPr>
              <p:cNvPr id="92" name="Rectangle 28">
                <a:extLst>
                  <a:ext uri="{FF2B5EF4-FFF2-40B4-BE49-F238E27FC236}">
                    <a16:creationId xmlns:a16="http://schemas.microsoft.com/office/drawing/2014/main" id="{318DC265-48E5-4069-8DB5-644D48485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325" y="5092700"/>
                <a:ext cx="315913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97" name="Rectangle 29">
                <a:extLst>
                  <a:ext uri="{FF2B5EF4-FFF2-40B4-BE49-F238E27FC236}">
                    <a16:creationId xmlns:a16="http://schemas.microsoft.com/office/drawing/2014/main" id="{FFB16571-4427-4A47-B816-0D6954B7D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238" y="5092700"/>
                <a:ext cx="315912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98" name="Rectangle 30">
                <a:extLst>
                  <a:ext uri="{FF2B5EF4-FFF2-40B4-BE49-F238E27FC236}">
                    <a16:creationId xmlns:a16="http://schemas.microsoft.com/office/drawing/2014/main" id="{9925678E-A521-4CD8-9DE2-C2455CAFD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150" y="5092700"/>
                <a:ext cx="317500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ahoma" pitchFamily="34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99" name="Rectangle 31">
                <a:extLst>
                  <a:ext uri="{FF2B5EF4-FFF2-40B4-BE49-F238E27FC236}">
                    <a16:creationId xmlns:a16="http://schemas.microsoft.com/office/drawing/2014/main" id="{DE2F39E1-1417-459A-8F52-252AF01E29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650" y="5092700"/>
                <a:ext cx="315913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.</a:t>
                </a:r>
              </a:p>
            </p:txBody>
          </p:sp>
          <p:sp>
            <p:nvSpPr>
              <p:cNvPr id="100" name="Rectangle 32">
                <a:extLst>
                  <a:ext uri="{FF2B5EF4-FFF2-40B4-BE49-F238E27FC236}">
                    <a16:creationId xmlns:a16="http://schemas.microsoft.com/office/drawing/2014/main" id="{B81E997B-D783-4EB3-9844-7D2D90D8C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3563" y="5092700"/>
                <a:ext cx="315912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ahoma" pitchFamily="34" charset="0"/>
                    <a:ea typeface="宋体" charset="-122"/>
                  </a:rPr>
                  <a:t>.</a:t>
                </a:r>
              </a:p>
            </p:txBody>
          </p:sp>
          <p:sp>
            <p:nvSpPr>
              <p:cNvPr id="104" name="Rectangle 33">
                <a:extLst>
                  <a:ext uri="{FF2B5EF4-FFF2-40B4-BE49-F238E27FC236}">
                    <a16:creationId xmlns:a16="http://schemas.microsoft.com/office/drawing/2014/main" id="{4F576F8B-EB82-451C-8FAD-36A6DDBE2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9475" y="5092700"/>
                <a:ext cx="315913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10" name="Rectangle 34">
                <a:extLst>
                  <a:ext uri="{FF2B5EF4-FFF2-40B4-BE49-F238E27FC236}">
                    <a16:creationId xmlns:a16="http://schemas.microsoft.com/office/drawing/2014/main" id="{93A9D34D-B339-4E35-9D0F-789F9103F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5388" y="5092700"/>
                <a:ext cx="315912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0</a:t>
                </a:r>
              </a:p>
            </p:txBody>
          </p:sp>
          <p:sp>
            <p:nvSpPr>
              <p:cNvPr id="120" name="Rectangle 28">
                <a:extLst>
                  <a:ext uri="{FF2B5EF4-FFF2-40B4-BE49-F238E27FC236}">
                    <a16:creationId xmlns:a16="http://schemas.microsoft.com/office/drawing/2014/main" id="{9478764E-94DA-4B48-83B8-5EECE3925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13" y="5389563"/>
                <a:ext cx="315912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21" name="Rectangle 29">
                <a:extLst>
                  <a:ext uri="{FF2B5EF4-FFF2-40B4-BE49-F238E27FC236}">
                    <a16:creationId xmlns:a16="http://schemas.microsoft.com/office/drawing/2014/main" id="{4FA39856-C15A-4C60-A316-2352F0D1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5825" y="5389563"/>
                <a:ext cx="315913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22" name="Rectangle 30">
                <a:extLst>
                  <a:ext uri="{FF2B5EF4-FFF2-40B4-BE49-F238E27FC236}">
                    <a16:creationId xmlns:a16="http://schemas.microsoft.com/office/drawing/2014/main" id="{9A81AA27-78E5-4317-AAB3-32FE16E20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738" y="5389563"/>
                <a:ext cx="317500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23" name="Rectangle 31">
                <a:extLst>
                  <a:ext uri="{FF2B5EF4-FFF2-40B4-BE49-F238E27FC236}">
                    <a16:creationId xmlns:a16="http://schemas.microsoft.com/office/drawing/2014/main" id="{FDDCA523-C3BF-440C-B762-D6BDA9865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9238" y="5389563"/>
                <a:ext cx="315912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.</a:t>
                </a:r>
              </a:p>
            </p:txBody>
          </p:sp>
          <p:sp>
            <p:nvSpPr>
              <p:cNvPr id="124" name="Rectangle 32">
                <a:extLst>
                  <a:ext uri="{FF2B5EF4-FFF2-40B4-BE49-F238E27FC236}">
                    <a16:creationId xmlns:a16="http://schemas.microsoft.com/office/drawing/2014/main" id="{848D0100-CB5F-482C-80BE-85AA035A3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150" y="5389563"/>
                <a:ext cx="315913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>
                    <a:latin typeface="Tahoma" pitchFamily="34" charset="0"/>
                    <a:ea typeface="宋体" charset="-122"/>
                  </a:rPr>
                  <a:t>.</a:t>
                </a:r>
              </a:p>
            </p:txBody>
          </p:sp>
          <p:sp>
            <p:nvSpPr>
              <p:cNvPr id="125" name="Rectangle 33">
                <a:extLst>
                  <a:ext uri="{FF2B5EF4-FFF2-40B4-BE49-F238E27FC236}">
                    <a16:creationId xmlns:a16="http://schemas.microsoft.com/office/drawing/2014/main" id="{78C5301D-5294-4211-8230-5887D059E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1063" y="5389563"/>
                <a:ext cx="315912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1</a:t>
                </a:r>
              </a:p>
            </p:txBody>
          </p:sp>
          <p:sp>
            <p:nvSpPr>
              <p:cNvPr id="126" name="Rectangle 34">
                <a:extLst>
                  <a:ext uri="{FF2B5EF4-FFF2-40B4-BE49-F238E27FC236}">
                    <a16:creationId xmlns:a16="http://schemas.microsoft.com/office/drawing/2014/main" id="{B61F7427-3142-48E2-962E-DEA405A66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6975" y="5389563"/>
                <a:ext cx="315913" cy="288925"/>
              </a:xfrm>
              <a:prstGeom prst="rect">
                <a:avLst/>
              </a:prstGeom>
              <a:solidFill>
                <a:srgbClr val="FFCC00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7" dirty="0">
                    <a:latin typeface="Tahoma" pitchFamily="34" charset="0"/>
                    <a:ea typeface="宋体" charset="-122"/>
                  </a:rPr>
                  <a:t>1</a:t>
                </a:r>
              </a:p>
            </p:txBody>
          </p:sp>
        </p:grpSp>
        <p:sp>
          <p:nvSpPr>
            <p:cNvPr id="117" name="Text Box 25">
              <a:extLst>
                <a:ext uri="{FF2B5EF4-FFF2-40B4-BE49-F238E27FC236}">
                  <a16:creationId xmlns:a16="http://schemas.microsoft.com/office/drawing/2014/main" id="{064C58DA-455D-4102-A03F-E35653194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8291" y="4733065"/>
              <a:ext cx="612603" cy="217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17" dirty="0">
                  <a:solidFill>
                    <a:srgbClr val="FF0000"/>
                  </a:solidFill>
                  <a:latin typeface="Times New Roman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517" baseline="-25000" dirty="0">
                  <a:solidFill>
                    <a:srgbClr val="FF0000"/>
                  </a:solidFill>
                  <a:latin typeface="Times New Roman" pitchFamily="18" charset="0"/>
                  <a:ea typeface="华康简宋"/>
                  <a:cs typeface="华康简宋"/>
                </a:rPr>
                <a:t>1</a:t>
              </a:r>
              <a:endParaRPr lang="en-US" altLang="zh-CN" sz="1517" baseline="-25000" dirty="0">
                <a:solidFill>
                  <a:srgbClr val="FF0000"/>
                </a:solidFill>
                <a:latin typeface="Tahoma" pitchFamily="34" charset="0"/>
                <a:ea typeface="宋体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5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4" grpId="0"/>
      <p:bldP spid="77" grpId="0"/>
      <p:bldP spid="1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4A193A12-B436-4BE2-897B-094A91683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51203" name="组合 4179">
            <a:extLst>
              <a:ext uri="{FF2B5EF4-FFF2-40B4-BE49-F238E27FC236}">
                <a16:creationId xmlns:a16="http://schemas.microsoft.com/office/drawing/2014/main" id="{78716AF8-658C-4656-B6DD-887C1B6F5C53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912813"/>
            <a:ext cx="3570287" cy="460375"/>
            <a:chOff x="-96346" y="0"/>
            <a:chExt cx="5282511" cy="524627"/>
          </a:xfrm>
        </p:grpSpPr>
        <p:sp>
          <p:nvSpPr>
            <p:cNvPr id="7" name="椭圆 4181">
              <a:extLst>
                <a:ext uri="{FF2B5EF4-FFF2-40B4-BE49-F238E27FC236}">
                  <a16:creationId xmlns:a16="http://schemas.microsoft.com/office/drawing/2014/main" id="{7CC43784-803F-4BC8-8340-D6EFF99D3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2563"/>
              <a:ext cx="293603" cy="44141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>
              <a:extLst>
                <a:ext uri="{FF2B5EF4-FFF2-40B4-BE49-F238E27FC236}">
                  <a16:creationId xmlns:a16="http://schemas.microsoft.com/office/drawing/2014/main" id="{698AF80A-B299-467C-8267-5243AE6CC3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9116" y="0"/>
              <a:ext cx="4707049" cy="50472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>
              <a:extLst>
                <a:ext uri="{FF2B5EF4-FFF2-40B4-BE49-F238E27FC236}">
                  <a16:creationId xmlns:a16="http://schemas.microsoft.com/office/drawing/2014/main" id="{A9F475EB-5956-4C32-8D07-A0CFDBF968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697" y="19899"/>
              <a:ext cx="4559072" cy="504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字扩展举例</a:t>
              </a:r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6979ED9D-D584-4748-9A10-BC1840020F65}"/>
              </a:ext>
            </a:extLst>
          </p:cNvPr>
          <p:cNvSpPr txBox="1"/>
          <p:nvPr/>
        </p:nvSpPr>
        <p:spPr>
          <a:xfrm>
            <a:off x="1114425" y="1609725"/>
            <a:ext cx="6962775" cy="442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2</a:t>
            </a:r>
            <a:r>
              <a:rPr lang="zh-CN" altLang="en-US" sz="2275" dirty="0"/>
              <a:t>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128k</a:t>
            </a:r>
            <a:r>
              <a:rPr lang="en-US" altLang="zh-CN" sz="2275" dirty="0">
                <a:sym typeface="Symbol" panose="05050102010706020507" pitchFamily="18" charset="2"/>
              </a:rPr>
              <a:t> 8</a:t>
            </a:r>
            <a:r>
              <a:rPr lang="zh-CN" altLang="en-US" sz="2275" dirty="0">
                <a:sym typeface="Symbol" panose="05050102010706020507" pitchFamily="18" charset="2"/>
              </a:rPr>
              <a:t>的存储器</a:t>
            </a:r>
            <a:r>
              <a:rPr lang="en-US" altLang="zh-CN" sz="2275" dirty="0">
                <a:sym typeface="Symbol" panose="05050102010706020507" pitchFamily="18" charset="2"/>
              </a:rPr>
              <a:t> </a:t>
            </a:r>
            <a:endParaRPr lang="zh-CN" altLang="en-US" sz="2275" dirty="0"/>
          </a:p>
        </p:txBody>
      </p:sp>
      <p:sp>
        <p:nvSpPr>
          <p:cNvPr id="66" name="AutoShape 17">
            <a:extLst>
              <a:ext uri="{FF2B5EF4-FFF2-40B4-BE49-F238E27FC236}">
                <a16:creationId xmlns:a16="http://schemas.microsoft.com/office/drawing/2014/main" id="{6FE416F6-A51C-4256-B741-DFF3B9EAE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63" y="4784725"/>
            <a:ext cx="1012825" cy="215900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DF906F-78F2-4CDB-A710-77F997AFF93F}"/>
              </a:ext>
            </a:extLst>
          </p:cNvPr>
          <p:cNvSpPr txBox="1"/>
          <p:nvPr/>
        </p:nvSpPr>
        <p:spPr>
          <a:xfrm>
            <a:off x="1338263" y="4667250"/>
            <a:ext cx="1843087" cy="442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128k</a:t>
            </a:r>
            <a:r>
              <a:rPr lang="zh-CN" altLang="en-US" sz="2275" dirty="0"/>
              <a:t>存储器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F99BF75-B5EE-4015-A24A-D741217AB55A}"/>
              </a:ext>
            </a:extLst>
          </p:cNvPr>
          <p:cNvSpPr txBox="1"/>
          <p:nvPr/>
        </p:nvSpPr>
        <p:spPr>
          <a:xfrm>
            <a:off x="4400550" y="4668838"/>
            <a:ext cx="1843088" cy="4429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17</a:t>
            </a:r>
            <a:r>
              <a:rPr lang="zh-CN" altLang="en-US" sz="2275" dirty="0"/>
              <a:t>根地址线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6900E4C-9412-4A8B-9D03-C061AA9E2E84}"/>
              </a:ext>
            </a:extLst>
          </p:cNvPr>
          <p:cNvSpPr txBox="1"/>
          <p:nvPr/>
        </p:nvSpPr>
        <p:spPr>
          <a:xfrm>
            <a:off x="1328738" y="5514975"/>
            <a:ext cx="1843087" cy="792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16K</a:t>
            </a:r>
            <a:r>
              <a:rPr lang="zh-CN" altLang="en-US" sz="2275" dirty="0"/>
              <a:t>的存储芯片</a:t>
            </a:r>
          </a:p>
        </p:txBody>
      </p:sp>
      <p:sp>
        <p:nvSpPr>
          <p:cNvPr id="72" name="AutoShape 17">
            <a:extLst>
              <a:ext uri="{FF2B5EF4-FFF2-40B4-BE49-F238E27FC236}">
                <a16:creationId xmlns:a16="http://schemas.microsoft.com/office/drawing/2014/main" id="{4822DA7F-221A-47CA-A7B5-C9A4C6C15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5" y="5773738"/>
            <a:ext cx="1012825" cy="217487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D3B6E869-B9A0-4377-A56F-2306D647E4C9}"/>
              </a:ext>
            </a:extLst>
          </p:cNvPr>
          <p:cNvSpPr txBox="1"/>
          <p:nvPr/>
        </p:nvSpPr>
        <p:spPr>
          <a:xfrm>
            <a:off x="4424363" y="5659438"/>
            <a:ext cx="1843087" cy="4413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14</a:t>
            </a:r>
            <a:r>
              <a:rPr lang="zh-CN" altLang="en-US" sz="2275" dirty="0"/>
              <a:t>根地址线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B2C0D68-6A17-4454-B67E-19E1D3322A9D}"/>
              </a:ext>
            </a:extLst>
          </p:cNvPr>
          <p:cNvGrpSpPr>
            <a:grpSpLocks/>
          </p:cNvGrpSpPr>
          <p:nvPr/>
        </p:nvGrpSpPr>
        <p:grpSpPr bwMode="auto">
          <a:xfrm>
            <a:off x="6230938" y="4799013"/>
            <a:ext cx="1379537" cy="1284287"/>
            <a:chOff x="6632294" y="2569580"/>
            <a:chExt cx="1454553" cy="1354238"/>
          </a:xfrm>
        </p:grpSpPr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A498D19A-5AFD-433A-A3E4-D8A70AEF1B0E}"/>
                </a:ext>
              </a:extLst>
            </p:cNvPr>
            <p:cNvSpPr/>
            <p:nvPr/>
          </p:nvSpPr>
          <p:spPr>
            <a:xfrm>
              <a:off x="6632294" y="2569580"/>
              <a:ext cx="266138" cy="135423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/>
            </a:p>
          </p:txBody>
        </p:sp>
        <p:sp>
          <p:nvSpPr>
            <p:cNvPr id="75" name="AutoShape 17">
              <a:extLst>
                <a:ext uri="{FF2B5EF4-FFF2-40B4-BE49-F238E27FC236}">
                  <a16:creationId xmlns:a16="http://schemas.microsoft.com/office/drawing/2014/main" id="{03C80DCC-4616-4C13-A7FB-CB46A0E07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0621" y="3147098"/>
              <a:ext cx="1066226" cy="227659"/>
            </a:xfrm>
            <a:prstGeom prst="notchedRightArrow">
              <a:avLst>
                <a:gd name="adj1" fmla="val 50000"/>
                <a:gd name="adj2" fmla="val 116472"/>
              </a:avLst>
            </a:prstGeom>
            <a:solidFill>
              <a:schemeClr val="accent1"/>
            </a:solidFill>
            <a:ln w="9525">
              <a:solidFill>
                <a:srgbClr val="66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43621A66-77F5-47EC-9C89-755756E62C1D}"/>
              </a:ext>
            </a:extLst>
          </p:cNvPr>
          <p:cNvSpPr txBox="1"/>
          <p:nvPr/>
        </p:nvSpPr>
        <p:spPr>
          <a:xfrm>
            <a:off x="7783513" y="4964113"/>
            <a:ext cx="2630487" cy="9890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多余的</a:t>
            </a:r>
            <a:r>
              <a:rPr lang="en-US" altLang="zh-CN" sz="2275" dirty="0"/>
              <a:t>3</a:t>
            </a:r>
            <a:r>
              <a:rPr lang="zh-CN" altLang="en-US" sz="2275" dirty="0"/>
              <a:t>根地址线</a:t>
            </a:r>
            <a:endParaRPr lang="en-US" altLang="zh-CN" sz="2275" dirty="0"/>
          </a:p>
          <a:p>
            <a:pPr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作为片选译码输入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406C24D-3723-475A-B17E-7B531369FA1B}"/>
              </a:ext>
            </a:extLst>
          </p:cNvPr>
          <p:cNvSpPr txBox="1"/>
          <p:nvPr/>
        </p:nvSpPr>
        <p:spPr>
          <a:xfrm>
            <a:off x="1279525" y="2890838"/>
            <a:ext cx="4341813" cy="1081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所需芯片数量：</a:t>
            </a:r>
            <a:endParaRPr lang="en-US" altLang="zh-CN" sz="2275" dirty="0"/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128K * 8/ (16K*8) = 8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0C9330A-A528-4028-B022-E608F79E4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4583112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0C942157-6441-4349-B107-777CC8357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9700" y="3051175"/>
            <a:ext cx="2160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片</a:t>
            </a:r>
            <a:r>
              <a:rPr kumimoji="1" lang="en-US" altLang="zh-CN" b="1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16K</a:t>
            </a: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×8</a:t>
            </a:r>
            <a:r>
              <a:rPr kumimoji="1" lang="en-US" altLang="zh-CN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BB451068-AC5B-458A-8C22-503529F161F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9775" y="3355975"/>
            <a:ext cx="609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DF9C6D80-76F5-44E0-AECB-98B9331CD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8425" y="3051175"/>
            <a:ext cx="1449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128K</a:t>
            </a: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×8</a:t>
            </a:r>
            <a:endParaRPr kumimoji="1" lang="en-US" altLang="zh-CN" b="1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3B6FC1-46AE-43E0-A1AE-4ABBA72BA843}"/>
              </a:ext>
            </a:extLst>
          </p:cNvPr>
          <p:cNvGrpSpPr>
            <a:grpSpLocks/>
          </p:cNvGrpSpPr>
          <p:nvPr/>
        </p:nvGrpSpPr>
        <p:grpSpPr bwMode="auto">
          <a:xfrm>
            <a:off x="6673850" y="2052638"/>
            <a:ext cx="914400" cy="2881312"/>
            <a:chOff x="6674462" y="2052732"/>
            <a:chExt cx="914400" cy="2881696"/>
          </a:xfrm>
        </p:grpSpPr>
        <p:sp>
          <p:nvSpPr>
            <p:cNvPr id="51219" name="矩形 30">
              <a:extLst>
                <a:ext uri="{FF2B5EF4-FFF2-40B4-BE49-F238E27FC236}">
                  <a16:creationId xmlns:a16="http://schemas.microsoft.com/office/drawing/2014/main" id="{E511402B-CA38-4B0F-A4A0-C103FDD0F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462" y="3494980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0" name="矩形 31">
              <a:extLst>
                <a:ext uri="{FF2B5EF4-FFF2-40B4-BE49-F238E27FC236}">
                  <a16:creationId xmlns:a16="http://schemas.microsoft.com/office/drawing/2014/main" id="{234BC0B6-77DC-4904-836E-E86D7D12B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462" y="2052732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1" name="矩形 33">
              <a:extLst>
                <a:ext uri="{FF2B5EF4-FFF2-40B4-BE49-F238E27FC236}">
                  <a16:creationId xmlns:a16="http://schemas.microsoft.com/office/drawing/2014/main" id="{21264C27-6162-4CD9-881D-5A6E751CC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462" y="3850488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2" name="矩形 34">
              <a:extLst>
                <a:ext uri="{FF2B5EF4-FFF2-40B4-BE49-F238E27FC236}">
                  <a16:creationId xmlns:a16="http://schemas.microsoft.com/office/drawing/2014/main" id="{5C1EB7F3-4DCC-4D5B-BB89-FA5173EDC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462" y="2408240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3" name="矩形 36">
              <a:extLst>
                <a:ext uri="{FF2B5EF4-FFF2-40B4-BE49-F238E27FC236}">
                  <a16:creationId xmlns:a16="http://schemas.microsoft.com/office/drawing/2014/main" id="{E134A0E0-5865-41FA-835C-1B74DFDF48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462" y="4218880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4" name="矩形 37">
              <a:extLst>
                <a:ext uri="{FF2B5EF4-FFF2-40B4-BE49-F238E27FC236}">
                  <a16:creationId xmlns:a16="http://schemas.microsoft.com/office/drawing/2014/main" id="{2D8AC840-9627-4A19-8975-D520292C7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462" y="2776632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5" name="矩形 39">
              <a:extLst>
                <a:ext uri="{FF2B5EF4-FFF2-40B4-BE49-F238E27FC236}">
                  <a16:creationId xmlns:a16="http://schemas.microsoft.com/office/drawing/2014/main" id="{AF2B5E2D-2D83-459C-88E5-D9C8C3619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462" y="4574388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6" name="矩形 40">
              <a:extLst>
                <a:ext uri="{FF2B5EF4-FFF2-40B4-BE49-F238E27FC236}">
                  <a16:creationId xmlns:a16="http://schemas.microsoft.com/office/drawing/2014/main" id="{D9E61D9A-C492-46DB-85B6-9FA2438A3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4462" y="3132140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" grpId="0" animBg="1"/>
      <p:bldP spid="70" grpId="0"/>
      <p:bldP spid="71" grpId="0" animBg="1"/>
      <p:bldP spid="72" grpId="0" animBg="1"/>
      <p:bldP spid="73" grpId="0"/>
      <p:bldP spid="76" grpId="0"/>
      <p:bldP spid="21" grpId="0"/>
      <p:bldP spid="20" grpId="0" autoUpdateAnimBg="0"/>
      <p:bldP spid="20" grpId="1"/>
      <p:bldP spid="2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>
            <a:extLst>
              <a:ext uri="{FF2B5EF4-FFF2-40B4-BE49-F238E27FC236}">
                <a16:creationId xmlns:a16="http://schemas.microsoft.com/office/drawing/2014/main" id="{9205E329-181F-468B-A7B3-32B0803F5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3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52227" name="组合 4179">
            <a:extLst>
              <a:ext uri="{FF2B5EF4-FFF2-40B4-BE49-F238E27FC236}">
                <a16:creationId xmlns:a16="http://schemas.microsoft.com/office/drawing/2014/main" id="{1766952D-8234-4ECC-8776-9F8D2A427EA0}"/>
              </a:ext>
            </a:extLst>
          </p:cNvPr>
          <p:cNvGrpSpPr>
            <a:grpSpLocks/>
          </p:cNvGrpSpPr>
          <p:nvPr/>
        </p:nvGrpSpPr>
        <p:grpSpPr bwMode="auto">
          <a:xfrm>
            <a:off x="1292225" y="912813"/>
            <a:ext cx="3336925" cy="460375"/>
            <a:chOff x="-96346" y="0"/>
            <a:chExt cx="5282511" cy="524627"/>
          </a:xfrm>
        </p:grpSpPr>
        <p:sp>
          <p:nvSpPr>
            <p:cNvPr id="7" name="椭圆 4181">
              <a:extLst>
                <a:ext uri="{FF2B5EF4-FFF2-40B4-BE49-F238E27FC236}">
                  <a16:creationId xmlns:a16="http://schemas.microsoft.com/office/drawing/2014/main" id="{FD8619B4-7D30-40CC-9FBF-7AD7287B8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2563"/>
              <a:ext cx="294032" cy="44141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>
              <a:extLst>
                <a:ext uri="{FF2B5EF4-FFF2-40B4-BE49-F238E27FC236}">
                  <a16:creationId xmlns:a16="http://schemas.microsoft.com/office/drawing/2014/main" id="{82D20DBD-F189-4F9C-B97F-A7946690F7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9152" y="0"/>
              <a:ext cx="4707013" cy="50472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>
              <a:extLst>
                <a:ext uri="{FF2B5EF4-FFF2-40B4-BE49-F238E27FC236}">
                  <a16:creationId xmlns:a16="http://schemas.microsoft.com/office/drawing/2014/main" id="{F636B5C6-0C2D-4829-A934-3B7CB0C04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371" y="19899"/>
              <a:ext cx="4558742" cy="504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字扩展举例</a:t>
              </a:r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2E45DE7E-3E4E-4185-A789-2FECF3D8FF74}"/>
              </a:ext>
            </a:extLst>
          </p:cNvPr>
          <p:cNvSpPr txBox="1"/>
          <p:nvPr/>
        </p:nvSpPr>
        <p:spPr>
          <a:xfrm>
            <a:off x="949325" y="1576388"/>
            <a:ext cx="7280275" cy="44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2</a:t>
            </a:r>
            <a:r>
              <a:rPr lang="zh-CN" altLang="en-US" sz="2275" dirty="0"/>
              <a:t>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128K</a:t>
            </a:r>
            <a:r>
              <a:rPr lang="en-US" altLang="zh-CN" sz="2275" dirty="0">
                <a:sym typeface="Symbol" panose="05050102010706020507" pitchFamily="18" charset="2"/>
              </a:rPr>
              <a:t> 8</a:t>
            </a:r>
            <a:r>
              <a:rPr lang="zh-CN" altLang="en-US" sz="2275" dirty="0">
                <a:sym typeface="Symbol" panose="05050102010706020507" pitchFamily="18" charset="2"/>
              </a:rPr>
              <a:t>的存储器</a:t>
            </a:r>
            <a:r>
              <a:rPr lang="en-US" altLang="zh-CN" sz="2275" dirty="0">
                <a:sym typeface="Symbol" panose="05050102010706020507" pitchFamily="18" charset="2"/>
              </a:rPr>
              <a:t> </a:t>
            </a:r>
            <a:endParaRPr lang="zh-CN" altLang="en-US" sz="2275" dirty="0"/>
          </a:p>
        </p:txBody>
      </p:sp>
      <p:sp>
        <p:nvSpPr>
          <p:cNvPr id="92" name="Line 9">
            <a:extLst>
              <a:ext uri="{FF2B5EF4-FFF2-40B4-BE49-F238E27FC236}">
                <a16:creationId xmlns:a16="http://schemas.microsoft.com/office/drawing/2014/main" id="{6A24518A-717B-4A9E-9CAA-784B856ACD8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4217988" y="3055938"/>
            <a:ext cx="3175" cy="126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sp>
        <p:nvSpPr>
          <p:cNvPr id="97" name="Line 10">
            <a:extLst>
              <a:ext uri="{FF2B5EF4-FFF2-40B4-BE49-F238E27FC236}">
                <a16:creationId xmlns:a16="http://schemas.microsoft.com/office/drawing/2014/main" id="{540F2671-B4B1-4E95-9330-395375C45D4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5427663" y="3054350"/>
            <a:ext cx="3175" cy="1255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sp>
        <p:nvSpPr>
          <p:cNvPr id="98" name="Line 11">
            <a:extLst>
              <a:ext uri="{FF2B5EF4-FFF2-40B4-BE49-F238E27FC236}">
                <a16:creationId xmlns:a16="http://schemas.microsoft.com/office/drawing/2014/main" id="{E5C63E6E-6445-40F4-94F6-BF6506B5DD2C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3132138" y="3055938"/>
            <a:ext cx="3175" cy="126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sp>
        <p:nvSpPr>
          <p:cNvPr id="99" name="Line 12">
            <a:extLst>
              <a:ext uri="{FF2B5EF4-FFF2-40B4-BE49-F238E27FC236}">
                <a16:creationId xmlns:a16="http://schemas.microsoft.com/office/drawing/2014/main" id="{24AFA913-1A91-43DF-94FB-70528E504E6F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7285038" y="3049588"/>
            <a:ext cx="1587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sp>
        <p:nvSpPr>
          <p:cNvPr id="100" name="Rectangle 13">
            <a:extLst>
              <a:ext uri="{FF2B5EF4-FFF2-40B4-BE49-F238E27FC236}">
                <a16:creationId xmlns:a16="http://schemas.microsoft.com/office/drawing/2014/main" id="{7216481C-35E0-4E86-8FA3-D43C286DB0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9100" y="3009900"/>
            <a:ext cx="84613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7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en-US" altLang="zh-CN" sz="1707" baseline="-25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16-14</a:t>
            </a:r>
            <a:endParaRPr lang="en-US" altLang="zh-CN" sz="1707" b="1" dirty="0">
              <a:solidFill>
                <a:srgbClr val="FF0000"/>
              </a:solidFill>
              <a:latin typeface="Tahoma" pitchFamily="34" charset="0"/>
              <a:ea typeface="楷体_GB2312" pitchFamily="49" charset="-122"/>
            </a:endParaRPr>
          </a:p>
        </p:txBody>
      </p:sp>
      <p:sp>
        <p:nvSpPr>
          <p:cNvPr id="104" name="Rectangle 14">
            <a:extLst>
              <a:ext uri="{FF2B5EF4-FFF2-40B4-BE49-F238E27FC236}">
                <a16:creationId xmlns:a16="http://schemas.microsoft.com/office/drawing/2014/main" id="{B78F644F-B18C-4FA3-A7EC-EDF7742CC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08713" y="3209925"/>
            <a:ext cx="846137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041" tIns="12041" rIns="12041" bIns="12041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7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en-US" altLang="zh-CN" sz="1707" baseline="-25000" dirty="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13-0</a:t>
            </a:r>
            <a:endParaRPr lang="en-US" altLang="zh-CN" sz="1707" b="1" dirty="0">
              <a:solidFill>
                <a:srgbClr val="FF0000"/>
              </a:solidFill>
              <a:latin typeface="Tahoma" pitchFamily="34" charset="0"/>
              <a:ea typeface="楷体_GB2312" pitchFamily="49" charset="-122"/>
            </a:endParaRPr>
          </a:p>
        </p:txBody>
      </p:sp>
      <p:grpSp>
        <p:nvGrpSpPr>
          <p:cNvPr id="110" name="Group 15">
            <a:extLst>
              <a:ext uri="{FF2B5EF4-FFF2-40B4-BE49-F238E27FC236}">
                <a16:creationId xmlns:a16="http://schemas.microsoft.com/office/drawing/2014/main" id="{C822F210-09C8-4A55-9670-E542BE09EB49}"/>
              </a:ext>
            </a:extLst>
          </p:cNvPr>
          <p:cNvGrpSpPr>
            <a:grpSpLocks/>
          </p:cNvGrpSpPr>
          <p:nvPr/>
        </p:nvGrpSpPr>
        <p:grpSpPr bwMode="auto">
          <a:xfrm>
            <a:off x="2416175" y="2414588"/>
            <a:ext cx="5035550" cy="733425"/>
            <a:chOff x="1955" y="1296"/>
            <a:chExt cx="3293" cy="487"/>
          </a:xfrm>
        </p:grpSpPr>
        <p:sp>
          <p:nvSpPr>
            <p:cNvPr id="111" name="Rectangle 16">
              <a:extLst>
                <a:ext uri="{FF2B5EF4-FFF2-40B4-BE49-F238E27FC236}">
                  <a16:creationId xmlns:a16="http://schemas.microsoft.com/office/drawing/2014/main" id="{14A96BE2-8EC6-4B1A-847F-FC26637825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5" y="1299"/>
              <a:ext cx="3293" cy="417"/>
            </a:xfrm>
            <a:prstGeom prst="rect">
              <a:avLst/>
            </a:prstGeom>
            <a:solidFill>
              <a:srgbClr val="99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ahoma" pitchFamily="34" charset="0"/>
                  <a:ea typeface="宋体" charset="-122"/>
                </a:rPr>
                <a:t>3-8</a:t>
              </a:r>
              <a:r>
                <a:rPr lang="zh-CN" altLang="en-US" sz="1707">
                  <a:latin typeface="Tahoma" pitchFamily="34" charset="0"/>
                  <a:ea typeface="宋体" charset="-122"/>
                </a:rPr>
                <a:t>译码</a:t>
              </a:r>
            </a:p>
          </p:txBody>
        </p:sp>
        <p:sp>
          <p:nvSpPr>
            <p:cNvPr id="112" name="Rectangle 17">
              <a:extLst>
                <a:ext uri="{FF2B5EF4-FFF2-40B4-BE49-F238E27FC236}">
                  <a16:creationId xmlns:a16="http://schemas.microsoft.com/office/drawing/2014/main" id="{26862B98-2773-4828-A314-69FC614F38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74" y="1505"/>
              <a:ext cx="723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ramsel7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13" name="Rectangle 18">
              <a:extLst>
                <a:ext uri="{FF2B5EF4-FFF2-40B4-BE49-F238E27FC236}">
                  <a16:creationId xmlns:a16="http://schemas.microsoft.com/office/drawing/2014/main" id="{4369D474-B160-45C9-A0CA-42DC136FC0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482" y="1505"/>
              <a:ext cx="722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ramsel2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14" name="Rectangle 19">
              <a:extLst>
                <a:ext uri="{FF2B5EF4-FFF2-40B4-BE49-F238E27FC236}">
                  <a16:creationId xmlns:a16="http://schemas.microsoft.com/office/drawing/2014/main" id="{D10528D9-51C5-4D78-947A-93A64AA20F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9" y="1505"/>
              <a:ext cx="723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ramsel1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15" name="Rectangle 20">
              <a:extLst>
                <a:ext uri="{FF2B5EF4-FFF2-40B4-BE49-F238E27FC236}">
                  <a16:creationId xmlns:a16="http://schemas.microsoft.com/office/drawing/2014/main" id="{7346A9D9-B0A4-48D0-A224-25E51FA602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6" y="1505"/>
              <a:ext cx="723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ramsel0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16" name="Rectangle 21">
              <a:extLst>
                <a:ext uri="{FF2B5EF4-FFF2-40B4-BE49-F238E27FC236}">
                  <a16:creationId xmlns:a16="http://schemas.microsoft.com/office/drawing/2014/main" id="{61B909B6-B944-4759-81E5-9E19801510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4" y="1505"/>
              <a:ext cx="322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…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17" name="Rectangle 22">
              <a:extLst>
                <a:ext uri="{FF2B5EF4-FFF2-40B4-BE49-F238E27FC236}">
                  <a16:creationId xmlns:a16="http://schemas.microsoft.com/office/drawing/2014/main" id="{B156AB20-186D-40F4-8555-110453F96A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56" y="1296"/>
              <a:ext cx="402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OE#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18" name="Group 23">
            <a:extLst>
              <a:ext uri="{FF2B5EF4-FFF2-40B4-BE49-F238E27FC236}">
                <a16:creationId xmlns:a16="http://schemas.microsoft.com/office/drawing/2014/main" id="{B98FDD60-CCC7-4A4F-89BC-F012035D3046}"/>
              </a:ext>
            </a:extLst>
          </p:cNvPr>
          <p:cNvGrpSpPr>
            <a:grpSpLocks/>
          </p:cNvGrpSpPr>
          <p:nvPr/>
        </p:nvGrpSpPr>
        <p:grpSpPr bwMode="auto">
          <a:xfrm>
            <a:off x="1917700" y="5283200"/>
            <a:ext cx="5086350" cy="733425"/>
            <a:chOff x="1469" y="3174"/>
            <a:chExt cx="3379" cy="488"/>
          </a:xfrm>
        </p:grpSpPr>
        <p:sp>
          <p:nvSpPr>
            <p:cNvPr id="119" name="Line 24">
              <a:extLst>
                <a:ext uri="{FF2B5EF4-FFF2-40B4-BE49-F238E27FC236}">
                  <a16:creationId xmlns:a16="http://schemas.microsoft.com/office/drawing/2014/main" id="{4C35111E-B856-4A40-8A58-BAD3E8FAE04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42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20" name="Line 25">
              <a:extLst>
                <a:ext uri="{FF2B5EF4-FFF2-40B4-BE49-F238E27FC236}">
                  <a16:creationId xmlns:a16="http://schemas.microsoft.com/office/drawing/2014/main" id="{21F15566-18C2-49B3-9617-7F835CFBB05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846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21" name="Line 26">
              <a:extLst>
                <a:ext uri="{FF2B5EF4-FFF2-40B4-BE49-F238E27FC236}">
                  <a16:creationId xmlns:a16="http://schemas.microsoft.com/office/drawing/2014/main" id="{CAEF2580-EA2C-4452-89DC-3F1700C197E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839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22" name="Line 27">
              <a:extLst>
                <a:ext uri="{FF2B5EF4-FFF2-40B4-BE49-F238E27FC236}">
                  <a16:creationId xmlns:a16="http://schemas.microsoft.com/office/drawing/2014/main" id="{C3D29CC4-5FB1-470D-908D-E8E6749AF8C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17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BA1459FC-5C33-4A34-A2E3-1F97CDC18C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18" y="3244"/>
              <a:ext cx="562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7</a:t>
              </a: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0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D8F6CD49-1254-44F6-82B4-56BF5D98C1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11" y="3244"/>
              <a:ext cx="562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7</a:t>
              </a: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0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25" name="Rectangle 30">
              <a:extLst>
                <a:ext uri="{FF2B5EF4-FFF2-40B4-BE49-F238E27FC236}">
                  <a16:creationId xmlns:a16="http://schemas.microsoft.com/office/drawing/2014/main" id="{6EF788F7-13C8-4B7C-A6C1-E3EE26EA0F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40" y="3244"/>
              <a:ext cx="561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7</a:t>
              </a: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0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26" name="Rectangle 31">
              <a:extLst>
                <a:ext uri="{FF2B5EF4-FFF2-40B4-BE49-F238E27FC236}">
                  <a16:creationId xmlns:a16="http://schemas.microsoft.com/office/drawing/2014/main" id="{E2180D03-9935-4650-BEEA-408B811BA2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69" y="3244"/>
              <a:ext cx="562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7</a:t>
              </a: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0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</p:grpSp>
      <p:sp>
        <p:nvSpPr>
          <p:cNvPr id="127" name="Line 39">
            <a:extLst>
              <a:ext uri="{FF2B5EF4-FFF2-40B4-BE49-F238E27FC236}">
                <a16:creationId xmlns:a16="http://schemas.microsoft.com/office/drawing/2014/main" id="{FE96D285-082D-4FEE-99F6-C69EA18AC8B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684338" y="3879850"/>
            <a:ext cx="5075237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sp>
        <p:nvSpPr>
          <p:cNvPr id="128" name="Line 49">
            <a:extLst>
              <a:ext uri="{FF2B5EF4-FFF2-40B4-BE49-F238E27FC236}">
                <a16:creationId xmlns:a16="http://schemas.microsoft.com/office/drawing/2014/main" id="{0171D7BC-4CF2-433E-A3C7-189A1C61AA3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630363" y="3565525"/>
            <a:ext cx="5391150" cy="3175"/>
          </a:xfrm>
          <a:prstGeom prst="line">
            <a:avLst/>
          </a:prstGeom>
          <a:noFill/>
          <a:ln w="76200">
            <a:solidFill>
              <a:srgbClr val="D60093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grpSp>
        <p:nvGrpSpPr>
          <p:cNvPr id="129" name="Group 50">
            <a:extLst>
              <a:ext uri="{FF2B5EF4-FFF2-40B4-BE49-F238E27FC236}">
                <a16:creationId xmlns:a16="http://schemas.microsoft.com/office/drawing/2014/main" id="{567A7D8B-48D0-47D9-B0A2-92799C2A6734}"/>
              </a:ext>
            </a:extLst>
          </p:cNvPr>
          <p:cNvGrpSpPr>
            <a:grpSpLocks/>
          </p:cNvGrpSpPr>
          <p:nvPr/>
        </p:nvGrpSpPr>
        <p:grpSpPr bwMode="auto">
          <a:xfrm>
            <a:off x="1925638" y="2833688"/>
            <a:ext cx="496887" cy="735012"/>
            <a:chOff x="1475" y="1574"/>
            <a:chExt cx="481" cy="488"/>
          </a:xfrm>
        </p:grpSpPr>
        <p:sp>
          <p:nvSpPr>
            <p:cNvPr id="130" name="Line 51">
              <a:extLst>
                <a:ext uri="{FF2B5EF4-FFF2-40B4-BE49-F238E27FC236}">
                  <a16:creationId xmlns:a16="http://schemas.microsoft.com/office/drawing/2014/main" id="{F77B29CD-FE18-4AF0-ABF7-0F61B10485D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475" y="1574"/>
              <a:ext cx="2" cy="488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31" name="Line 52">
              <a:extLst>
                <a:ext uri="{FF2B5EF4-FFF2-40B4-BE49-F238E27FC236}">
                  <a16:creationId xmlns:a16="http://schemas.microsoft.com/office/drawing/2014/main" id="{D84CE412-4910-477C-90F7-4192CA3E712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475" y="1574"/>
              <a:ext cx="481" cy="1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</p:grpSp>
      <p:sp>
        <p:nvSpPr>
          <p:cNvPr id="132" name="Line 53">
            <a:extLst>
              <a:ext uri="{FF2B5EF4-FFF2-40B4-BE49-F238E27FC236}">
                <a16:creationId xmlns:a16="http://schemas.microsoft.com/office/drawing/2014/main" id="{6A281B83-5AFF-4BB0-81AA-69FC9B1E883D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684338" y="5975350"/>
            <a:ext cx="5921375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sp>
        <p:nvSpPr>
          <p:cNvPr id="133" name="Line 54">
            <a:extLst>
              <a:ext uri="{FF2B5EF4-FFF2-40B4-BE49-F238E27FC236}">
                <a16:creationId xmlns:a16="http://schemas.microsoft.com/office/drawing/2014/main" id="{D71B1EF2-4AFF-4B01-B4F6-7FF51CD8343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1684338" y="2624138"/>
            <a:ext cx="715962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7">
              <a:latin typeface="+mn-lt"/>
              <a:ea typeface="+mn-ea"/>
            </a:endParaRPr>
          </a:p>
        </p:txBody>
      </p:sp>
      <p:grpSp>
        <p:nvGrpSpPr>
          <p:cNvPr id="134" name="Group 55">
            <a:extLst>
              <a:ext uri="{FF2B5EF4-FFF2-40B4-BE49-F238E27FC236}">
                <a16:creationId xmlns:a16="http://schemas.microsoft.com/office/drawing/2014/main" id="{56902FC8-400B-4025-9651-E1CCA98E32DB}"/>
              </a:ext>
            </a:extLst>
          </p:cNvPr>
          <p:cNvGrpSpPr>
            <a:grpSpLocks/>
          </p:cNvGrpSpPr>
          <p:nvPr/>
        </p:nvGrpSpPr>
        <p:grpSpPr bwMode="auto">
          <a:xfrm>
            <a:off x="2892425" y="3565525"/>
            <a:ext cx="4111625" cy="628650"/>
            <a:chOff x="2117" y="2060"/>
            <a:chExt cx="2731" cy="418"/>
          </a:xfrm>
        </p:grpSpPr>
        <p:sp>
          <p:nvSpPr>
            <p:cNvPr id="135" name="Line 56">
              <a:extLst>
                <a:ext uri="{FF2B5EF4-FFF2-40B4-BE49-F238E27FC236}">
                  <a16:creationId xmlns:a16="http://schemas.microsoft.com/office/drawing/2014/main" id="{8650E8B2-0509-41FA-AB7B-BFF0705E26B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117" y="2060"/>
              <a:ext cx="2" cy="418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grpSp>
          <p:nvGrpSpPr>
            <p:cNvPr id="52270" name="Group 57">
              <a:extLst>
                <a:ext uri="{FF2B5EF4-FFF2-40B4-BE49-F238E27FC236}">
                  <a16:creationId xmlns:a16="http://schemas.microsoft.com/office/drawing/2014/main" id="{85381AE5-A10A-48E2-82BC-FE054B3CCF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9" y="2060"/>
              <a:ext cx="2009" cy="418"/>
              <a:chOff x="2839" y="2060"/>
              <a:chExt cx="2009" cy="418"/>
            </a:xfrm>
          </p:grpSpPr>
          <p:sp>
            <p:nvSpPr>
              <p:cNvPr id="137" name="Line 58">
                <a:extLst>
                  <a:ext uri="{FF2B5EF4-FFF2-40B4-BE49-F238E27FC236}">
                    <a16:creationId xmlns:a16="http://schemas.microsoft.com/office/drawing/2014/main" id="{711DE90D-20B1-4EFD-A9E4-B010D7DD46C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846" y="2060"/>
                <a:ext cx="2" cy="41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38" name="Line 59">
                <a:extLst>
                  <a:ext uri="{FF2B5EF4-FFF2-40B4-BE49-F238E27FC236}">
                    <a16:creationId xmlns:a16="http://schemas.microsoft.com/office/drawing/2014/main" id="{E2EE3394-8029-4BEF-B2E9-737073EF09EE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2839" y="2060"/>
                <a:ext cx="2" cy="41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139" name="Line 60">
                <a:extLst>
                  <a:ext uri="{FF2B5EF4-FFF2-40B4-BE49-F238E27FC236}">
                    <a16:creationId xmlns:a16="http://schemas.microsoft.com/office/drawing/2014/main" id="{FAE5B23C-F824-4D35-8C4B-61480253FDC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42" y="2060"/>
                <a:ext cx="2" cy="41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47" name="Group 32">
            <a:extLst>
              <a:ext uri="{FF2B5EF4-FFF2-40B4-BE49-F238E27FC236}">
                <a16:creationId xmlns:a16="http://schemas.microsoft.com/office/drawing/2014/main" id="{9375FEB5-1094-4BF0-8F8B-258DDB580BB9}"/>
              </a:ext>
            </a:extLst>
          </p:cNvPr>
          <p:cNvGrpSpPr>
            <a:grpSpLocks/>
          </p:cNvGrpSpPr>
          <p:nvPr/>
        </p:nvGrpSpPr>
        <p:grpSpPr bwMode="auto">
          <a:xfrm>
            <a:off x="717550" y="2414588"/>
            <a:ext cx="1087438" cy="3771900"/>
            <a:chOff x="672" y="1296"/>
            <a:chExt cx="722" cy="2505"/>
          </a:xfrm>
        </p:grpSpPr>
        <p:sp>
          <p:nvSpPr>
            <p:cNvPr id="148" name="Rectangle 33">
              <a:extLst>
                <a:ext uri="{FF2B5EF4-FFF2-40B4-BE49-F238E27FC236}">
                  <a16:creationId xmlns:a16="http://schemas.microsoft.com/office/drawing/2014/main" id="{FA5D16ED-A93D-485F-8B54-14619B1951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2" y="1296"/>
              <a:ext cx="642" cy="2505"/>
            </a:xfrm>
            <a:prstGeom prst="rect">
              <a:avLst/>
            </a:prstGeom>
            <a:solidFill>
              <a:srgbClr val="CCFF66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49" name="Rectangle 34">
              <a:extLst>
                <a:ext uri="{FF2B5EF4-FFF2-40B4-BE49-F238E27FC236}">
                  <a16:creationId xmlns:a16="http://schemas.microsoft.com/office/drawing/2014/main" id="{8107C8BC-26E4-47F8-91BA-F65DF2E6EB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" y="1853"/>
              <a:ext cx="561" cy="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A</a:t>
              </a:r>
              <a:r>
                <a:rPr lang="en-US" altLang="zh-CN" sz="1707" baseline="-25000" dirty="0">
                  <a:latin typeface="Times New Roman" pitchFamily="18" charset="0"/>
                  <a:ea typeface="楷体_GB2312" pitchFamily="49" charset="-122"/>
                </a:rPr>
                <a:t>16-0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50" name="Rectangle 35">
              <a:extLst>
                <a:ext uri="{FF2B5EF4-FFF2-40B4-BE49-F238E27FC236}">
                  <a16:creationId xmlns:a16="http://schemas.microsoft.com/office/drawing/2014/main" id="{84F2A8A9-5E17-4AD7-8E50-98C3735B30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2" y="1296"/>
              <a:ext cx="562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MREQ#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51" name="Rectangle 36">
              <a:extLst>
                <a:ext uri="{FF2B5EF4-FFF2-40B4-BE49-F238E27FC236}">
                  <a16:creationId xmlns:a16="http://schemas.microsoft.com/office/drawing/2014/main" id="{26E1F33E-FA92-4383-A7D9-BE0C9115A9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" y="2130"/>
              <a:ext cx="561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R/W#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52" name="Rectangle 37">
              <a:extLst>
                <a:ext uri="{FF2B5EF4-FFF2-40B4-BE49-F238E27FC236}">
                  <a16:creationId xmlns:a16="http://schemas.microsoft.com/office/drawing/2014/main" id="{22511BCE-CE62-49B6-A3F6-B536EE9862F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2" y="2408"/>
              <a:ext cx="562" cy="2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CPU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53" name="Rectangle 38">
              <a:extLst>
                <a:ext uri="{FF2B5EF4-FFF2-40B4-BE49-F238E27FC236}">
                  <a16:creationId xmlns:a16="http://schemas.microsoft.com/office/drawing/2014/main" id="{973788B5-43F7-481B-9BEC-B131CA8975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33" y="3452"/>
              <a:ext cx="561" cy="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7</a:t>
              </a:r>
              <a:r>
                <a:rPr lang="en-US" altLang="zh-CN" sz="1707">
                  <a:latin typeface="Times New Roman" pitchFamily="18" charset="0"/>
                  <a:ea typeface="楷体_GB2312" pitchFamily="49" charset="-122"/>
                </a:rPr>
                <a:t>~D</a:t>
              </a:r>
              <a:r>
                <a:rPr lang="en-US" altLang="zh-CN" sz="1707" baseline="-25000">
                  <a:latin typeface="Times New Roman" pitchFamily="18" charset="0"/>
                  <a:ea typeface="楷体_GB2312" pitchFamily="49" charset="-122"/>
                </a:rPr>
                <a:t>0</a:t>
              </a:r>
              <a:endParaRPr lang="en-US" altLang="zh-CN" sz="1707" b="1">
                <a:latin typeface="Tahoma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5B054B7-6D80-4FEE-90BB-C2BE0768D240}"/>
              </a:ext>
            </a:extLst>
          </p:cNvPr>
          <p:cNvGrpSpPr>
            <a:grpSpLocks/>
          </p:cNvGrpSpPr>
          <p:nvPr/>
        </p:nvGrpSpPr>
        <p:grpSpPr bwMode="auto">
          <a:xfrm>
            <a:off x="2406650" y="3873500"/>
            <a:ext cx="5068888" cy="1411288"/>
            <a:chOff x="3201164" y="4085482"/>
            <a:chExt cx="5346700" cy="1487487"/>
          </a:xfrm>
        </p:grpSpPr>
        <p:grpSp>
          <p:nvGrpSpPr>
            <p:cNvPr id="52247" name="Group 2">
              <a:extLst>
                <a:ext uri="{FF2B5EF4-FFF2-40B4-BE49-F238E27FC236}">
                  <a16:creationId xmlns:a16="http://schemas.microsoft.com/office/drawing/2014/main" id="{C650CA4A-EA68-4335-BA61-24F36A622C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4214" y="4085482"/>
              <a:ext cx="4319588" cy="457200"/>
              <a:chOff x="1966" y="2265"/>
              <a:chExt cx="2721" cy="288"/>
            </a:xfrm>
          </p:grpSpPr>
          <p:sp>
            <p:nvSpPr>
              <p:cNvPr id="81" name="Line 3">
                <a:extLst>
                  <a:ext uri="{FF2B5EF4-FFF2-40B4-BE49-F238E27FC236}">
                    <a16:creationId xmlns:a16="http://schemas.microsoft.com/office/drawing/2014/main" id="{C4D266A1-7AF2-4ADE-A943-1E3C7D96AAE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1966" y="2269"/>
                <a:ext cx="2" cy="2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n w="38100">
                    <a:solidFill>
                      <a:schemeClr val="tx1"/>
                    </a:solidFill>
                  </a:ln>
                  <a:latin typeface="+mn-lt"/>
                  <a:ea typeface="+mn-ea"/>
                </a:endParaRPr>
              </a:p>
            </p:txBody>
          </p:sp>
          <p:sp>
            <p:nvSpPr>
              <p:cNvPr id="82" name="Line 4">
                <a:extLst>
                  <a:ext uri="{FF2B5EF4-FFF2-40B4-BE49-F238E27FC236}">
                    <a16:creationId xmlns:a16="http://schemas.microsoft.com/office/drawing/2014/main" id="{834F935E-D8E9-4E23-9C00-6DEE70A7DAD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686" y="2269"/>
                <a:ext cx="1" cy="2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  <p:sp>
            <p:nvSpPr>
              <p:cNvPr id="83" name="Line 5">
                <a:extLst>
                  <a:ext uri="{FF2B5EF4-FFF2-40B4-BE49-F238E27FC236}">
                    <a16:creationId xmlns:a16="http://schemas.microsoft.com/office/drawing/2014/main" id="{C2CD606D-6298-4839-BD6E-83F52D6B4E2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2686" y="2273"/>
                <a:ext cx="2" cy="2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n w="38100">
                    <a:solidFill>
                      <a:schemeClr val="tx1"/>
                    </a:solidFill>
                  </a:ln>
                  <a:latin typeface="+mn-lt"/>
                  <a:ea typeface="+mn-ea"/>
                </a:endParaRPr>
              </a:p>
            </p:txBody>
          </p:sp>
          <p:sp>
            <p:nvSpPr>
              <p:cNvPr id="84" name="Line 6">
                <a:extLst>
                  <a:ext uri="{FF2B5EF4-FFF2-40B4-BE49-F238E27FC236}">
                    <a16:creationId xmlns:a16="http://schemas.microsoft.com/office/drawing/2014/main" id="{C4D3EFB1-B040-4C63-B0E1-D5EF62B866E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502" y="2265"/>
                <a:ext cx="2" cy="2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7">
                  <a:latin typeface="+mn-lt"/>
                  <a:ea typeface="+mn-ea"/>
                </a:endParaRPr>
              </a:p>
            </p:txBody>
          </p:sp>
        </p:grpSp>
        <p:sp>
          <p:nvSpPr>
            <p:cNvPr id="140" name="Oval 41">
              <a:extLst>
                <a:ext uri="{FF2B5EF4-FFF2-40B4-BE49-F238E27FC236}">
                  <a16:creationId xmlns:a16="http://schemas.microsoft.com/office/drawing/2014/main" id="{EE527F72-0C0F-4A63-BB68-7DC5A7AAE5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345568" y="5156338"/>
              <a:ext cx="83725" cy="88681"/>
            </a:xfrm>
            <a:prstGeom prst="ellipse">
              <a:avLst/>
            </a:prstGeom>
            <a:solidFill>
              <a:srgbClr val="FFCC00"/>
            </a:solidFill>
            <a:ln w="317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41" name="Oval 42">
              <a:extLst>
                <a:ext uri="{FF2B5EF4-FFF2-40B4-BE49-F238E27FC236}">
                  <a16:creationId xmlns:a16="http://schemas.microsoft.com/office/drawing/2014/main" id="{73BE47BC-3D78-4AA8-9C97-6E090674E1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36518" y="5156338"/>
              <a:ext cx="82050" cy="88681"/>
            </a:xfrm>
            <a:prstGeom prst="ellipse">
              <a:avLst/>
            </a:prstGeom>
            <a:solidFill>
              <a:srgbClr val="FFCC00"/>
            </a:solidFill>
            <a:ln w="317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42" name="Oval 43">
              <a:extLst>
                <a:ext uri="{FF2B5EF4-FFF2-40B4-BE49-F238E27FC236}">
                  <a16:creationId xmlns:a16="http://schemas.microsoft.com/office/drawing/2014/main" id="{870D0353-3E56-40A9-BA70-F6F7E8CB71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091043" y="5156338"/>
              <a:ext cx="82050" cy="88681"/>
            </a:xfrm>
            <a:prstGeom prst="ellipse">
              <a:avLst/>
            </a:prstGeom>
            <a:solidFill>
              <a:srgbClr val="FFCC00"/>
            </a:solidFill>
            <a:ln w="3175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7">
                <a:latin typeface="+mn-lt"/>
                <a:ea typeface="+mn-ea"/>
              </a:endParaRPr>
            </a:p>
          </p:txBody>
        </p:sp>
        <p:sp>
          <p:nvSpPr>
            <p:cNvPr id="143" name="Rectangle 45">
              <a:extLst>
                <a:ext uri="{FF2B5EF4-FFF2-40B4-BE49-F238E27FC236}">
                  <a16:creationId xmlns:a16="http://schemas.microsoft.com/office/drawing/2014/main" id="{9D4E5D04-81BC-4B2B-9C20-588E2704815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01164" y="4426817"/>
              <a:ext cx="1046567" cy="114615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7" baseline="30000" dirty="0">
                <a:latin typeface="Times New Roman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baseline="30000" dirty="0">
                  <a:latin typeface="Times New Roman" pitchFamily="18" charset="0"/>
                  <a:ea typeface="楷体_GB2312" pitchFamily="49" charset="-122"/>
                </a:rPr>
                <a:t>WE  A  CS</a:t>
              </a:r>
              <a:endParaRPr lang="en-US" altLang="zh-CN" sz="1707" dirty="0">
                <a:latin typeface="Times New Roman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16K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×8</a:t>
              </a: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44" name="Rectangle 46">
              <a:extLst>
                <a:ext uri="{FF2B5EF4-FFF2-40B4-BE49-F238E27FC236}">
                  <a16:creationId xmlns:a16="http://schemas.microsoft.com/office/drawing/2014/main" id="{393D2BC4-FEF7-4333-B303-490D344CD9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586697" y="4418452"/>
              <a:ext cx="961167" cy="1146150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7" baseline="30000" dirty="0">
                <a:latin typeface="Times New Roman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baseline="30000" dirty="0">
                  <a:latin typeface="Times New Roman" pitchFamily="18" charset="0"/>
                  <a:ea typeface="楷体_GB2312" pitchFamily="49" charset="-122"/>
                </a:rPr>
                <a:t>WE  A  CS</a:t>
              </a:r>
              <a:endParaRPr lang="en-US" altLang="zh-CN" sz="1707" dirty="0">
                <a:latin typeface="Times New Roman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16K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×8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45" name="Rectangle 47">
              <a:extLst>
                <a:ext uri="{FF2B5EF4-FFF2-40B4-BE49-F238E27FC236}">
                  <a16:creationId xmlns:a16="http://schemas.microsoft.com/office/drawing/2014/main" id="{30320290-85AB-4686-A6AA-C29414BA6A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622500" y="4390007"/>
              <a:ext cx="961167" cy="114615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7" baseline="30000" dirty="0">
                <a:latin typeface="Times New Roman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baseline="30000" dirty="0">
                  <a:latin typeface="Times New Roman" pitchFamily="18" charset="0"/>
                  <a:ea typeface="楷体_GB2312" pitchFamily="49" charset="-122"/>
                </a:rPr>
                <a:t>WE  A  CS</a:t>
              </a:r>
              <a:endParaRPr lang="en-US" altLang="zh-CN" sz="1707" dirty="0">
                <a:latin typeface="Times New Roman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16K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×8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7" b="1" dirty="0">
                <a:latin typeface="Tahoma" pitchFamily="34" charset="0"/>
                <a:ea typeface="楷体_GB2312" pitchFamily="49" charset="-122"/>
              </a:endParaRPr>
            </a:p>
          </p:txBody>
        </p:sp>
        <p:sp>
          <p:nvSpPr>
            <p:cNvPr id="146" name="Rectangle 48">
              <a:extLst>
                <a:ext uri="{FF2B5EF4-FFF2-40B4-BE49-F238E27FC236}">
                  <a16:creationId xmlns:a16="http://schemas.microsoft.com/office/drawing/2014/main" id="{DA21AF66-A2FE-4A63-B509-F65B256BD4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01786" y="4423471"/>
              <a:ext cx="961167" cy="1132766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7" baseline="30000" dirty="0">
                <a:latin typeface="Times New Roman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baseline="30000" dirty="0">
                  <a:latin typeface="Times New Roman" pitchFamily="18" charset="0"/>
                  <a:ea typeface="楷体_GB2312" pitchFamily="49" charset="-122"/>
                </a:rPr>
                <a:t>WE  A  CS</a:t>
              </a:r>
              <a:endParaRPr lang="en-US" altLang="zh-CN" sz="1707" dirty="0">
                <a:latin typeface="Times New Roman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16K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7" dirty="0">
                  <a:latin typeface="Times New Roman" pitchFamily="18" charset="0"/>
                  <a:ea typeface="楷体_GB2312" pitchFamily="49" charset="-122"/>
                </a:rPr>
                <a:t>×8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84A8513-7F6E-4E14-8BF8-76B4CAB501A9}"/>
                </a:ext>
              </a:extLst>
            </p:cNvPr>
            <p:cNvCxnSpPr/>
            <p:nvPr/>
          </p:nvCxnSpPr>
          <p:spPr>
            <a:xfrm>
              <a:off x="6228672" y="4587446"/>
              <a:ext cx="2059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8DE49C50-A73F-4B4D-A5FC-2A49C67C1303}"/>
                </a:ext>
              </a:extLst>
            </p:cNvPr>
            <p:cNvCxnSpPr/>
            <p:nvPr/>
          </p:nvCxnSpPr>
          <p:spPr>
            <a:xfrm>
              <a:off x="8199567" y="4610871"/>
              <a:ext cx="2059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46E81668-9017-4E17-9707-25E1A4BEAF85}"/>
                </a:ext>
              </a:extLst>
            </p:cNvPr>
            <p:cNvCxnSpPr/>
            <p:nvPr/>
          </p:nvCxnSpPr>
          <p:spPr>
            <a:xfrm>
              <a:off x="5029725" y="4599159"/>
              <a:ext cx="2059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2D1C1F46-C083-423F-AB8C-038EFE41361F}"/>
                </a:ext>
              </a:extLst>
            </p:cNvPr>
            <p:cNvCxnSpPr/>
            <p:nvPr/>
          </p:nvCxnSpPr>
          <p:spPr>
            <a:xfrm>
              <a:off x="3879340" y="4614217"/>
              <a:ext cx="2042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标题 1">
            <a:extLst>
              <a:ext uri="{FF2B5EF4-FFF2-40B4-BE49-F238E27FC236}">
                <a16:creationId xmlns:a16="http://schemas.microsoft.com/office/drawing/2014/main" id="{C97489EF-F80C-48CE-A8FE-741336BCC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  <p:sp>
        <p:nvSpPr>
          <p:cNvPr id="70" name="内容占位符 2">
            <a:extLst>
              <a:ext uri="{FF2B5EF4-FFF2-40B4-BE49-F238E27FC236}">
                <a16:creationId xmlns:a16="http://schemas.microsoft.com/office/drawing/2014/main" id="{366C9F61-7694-44EB-ABB3-101190B5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875" y="2386013"/>
            <a:ext cx="4408488" cy="3843337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片内地址？</a:t>
            </a:r>
            <a:endParaRPr lang="en-US" altLang="zh-CN" dirty="0"/>
          </a:p>
          <a:p>
            <a:pPr lvl="1" fontAlgn="auto">
              <a:spcAft>
                <a:spcPts val="0"/>
              </a:spcAft>
              <a:defRPr/>
            </a:pPr>
            <a:r>
              <a:rPr lang="en-US" altLang="zh-CN" sz="2400" dirty="0"/>
              <a:t>14</a:t>
            </a:r>
            <a:r>
              <a:rPr lang="zh-CN" altLang="en-US" sz="2400" dirty="0"/>
              <a:t>位（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14</a:t>
            </a:r>
            <a:r>
              <a:rPr lang="en-US" altLang="zh-CN" sz="2400" dirty="0"/>
              <a:t>=16K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同一时刻仅一芯片工作</a:t>
            </a:r>
            <a:endParaRPr lang="en-US" altLang="zh-CN" dirty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400" dirty="0"/>
              <a:t>依靠译码器和片选实现</a:t>
            </a:r>
            <a:endParaRPr lang="en-US" altLang="zh-CN" sz="2400" dirty="0"/>
          </a:p>
          <a:p>
            <a:pPr lvl="1" fontAlgn="auto">
              <a:spcAft>
                <a:spcPts val="0"/>
              </a:spcAft>
              <a:defRPr/>
            </a:pPr>
            <a:r>
              <a:rPr lang="en-US" altLang="zh-CN" sz="2400" dirty="0"/>
              <a:t>3</a:t>
            </a:r>
            <a:r>
              <a:rPr lang="zh-CN" altLang="en-US" sz="2400" dirty="0"/>
              <a:t>位（</a:t>
            </a:r>
            <a:r>
              <a:rPr lang="en-US" altLang="zh-CN" sz="2400" dirty="0"/>
              <a:t>8</a:t>
            </a:r>
            <a:r>
              <a:rPr lang="zh-CN" altLang="en-US" sz="2400" dirty="0"/>
              <a:t>组，译码器</a:t>
            </a:r>
            <a:r>
              <a:rPr lang="en-US" altLang="zh-CN" sz="2400" dirty="0"/>
              <a:t>3</a:t>
            </a:r>
            <a:r>
              <a:rPr lang="zh-CN" altLang="en-US" sz="2400" dirty="0"/>
              <a:t>输入）</a:t>
            </a:r>
            <a:endParaRPr lang="en-US" altLang="zh-CN" sz="2400" dirty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400" dirty="0"/>
              <a:t>提供</a:t>
            </a:r>
            <a:r>
              <a:rPr lang="en-US" altLang="zh-CN" sz="2400" dirty="0"/>
              <a:t>8</a:t>
            </a:r>
            <a:r>
              <a:rPr lang="zh-CN" altLang="en-US" sz="2400" dirty="0"/>
              <a:t>位数据到总线</a:t>
            </a:r>
            <a:endParaRPr lang="en-US" altLang="zh-CN" sz="2400" dirty="0"/>
          </a:p>
          <a:p>
            <a:pPr lvl="1" fontAlgn="auto">
              <a:spcAft>
                <a:spcPts val="0"/>
              </a:spcAft>
              <a:defRPr/>
            </a:pPr>
            <a:endParaRPr lang="en-US" altLang="zh-CN" sz="2400" dirty="0"/>
          </a:p>
          <a:p>
            <a:pPr marL="4572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0.0"/>
  <p:tag name="PROBLEMREMARK" val="1、CPU地址线条数只与设计CPU时确定的地址空间大小（地址数目）有关.&#10;2、主存空间64MB，有226个地址，所以至少26位。&#10;&#10;3、注意，千万不要去只考虑扩展成32MB所需的地址线条数。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B正确。片内地址12位,地址从000H-FFFH,1B1F所在芯片最大地址应该是低12位全1,即FFFH,高位就是“1B1FH”的最高位4位,1H,所以B正确。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构造的存储器共64K,采用字扩展。片内地址共14条,A13-A0。片选地址2条A15A14,0号地址范围00 00 0000 0000 0000 到00 11 1111 1111 1111;  1号地址范围01 00 0000 0000 0000到01 11 1111 1111 1111;编号为2的芯片地址范围10 00 0000 0000 0000 到1011 1111 1111 1111,所以符合的答案是A。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ABC都对,D不对,可以而且必须连接到数据总线上,不被选中的单元不会发数据上总线,因此数据不会冲突。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  <p:tag name="PROBLEMHASREMARK" val="True"/>
  <p:tag name="PROBLEMREMARK" val="0CBFFFH- 0A4000H=27FFFH+1=28000转换为二进制数，并转换为K&#10;0010 1000 0000  0000 0000 =217+215除以 210=27+25=128+32=160,160/32=5片&#10;所以C&#10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1、按字编址，一个地址访问4个字节。&#10;2、CPU需要的地址数目：64MB/4B=16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1、ROM字扩展，需要2片&#10;2、RAM先位扩展，再字扩展，每组2片，构成4K*8,需要60K/4K=15组。&#10;15*2=30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D正确。&#10;先位扩展，再字扩展&#10;每组2K*4   2片&#10;需要4组&#10;组内地址11条，A10-A0,组内地址：&#10;0B1FH：0 000 1 010 0001 1111   &#10;0B1HF所在芯片最小地址应该是低11位全0,即800H,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11605</TotalTime>
  <Words>4143</Words>
  <Application>Microsoft Office PowerPoint</Application>
  <PresentationFormat>宽屏</PresentationFormat>
  <Paragraphs>876</Paragraphs>
  <Slides>34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34</vt:i4>
      </vt:variant>
    </vt:vector>
  </HeadingPairs>
  <TitlesOfParts>
    <vt:vector size="59" baseType="lpstr">
      <vt:lpstr>宋体</vt:lpstr>
      <vt:lpstr>Calibri</vt:lpstr>
      <vt:lpstr>Consolas</vt:lpstr>
      <vt:lpstr>微软雅黑</vt:lpstr>
      <vt:lpstr>黑体</vt:lpstr>
      <vt:lpstr>Wingdings</vt:lpstr>
      <vt:lpstr>华文行楷</vt:lpstr>
      <vt:lpstr>Times New Roman</vt:lpstr>
      <vt:lpstr>义启小楷书</vt:lpstr>
      <vt:lpstr>Arial</vt:lpstr>
      <vt:lpstr>Segoe UI</vt:lpstr>
      <vt:lpstr>华文楷体</vt:lpstr>
      <vt:lpstr>Tahoma</vt:lpstr>
      <vt:lpstr>等线</vt:lpstr>
      <vt:lpstr>Segoe UI Black</vt:lpstr>
      <vt:lpstr>等线 Light</vt:lpstr>
      <vt:lpstr>Algerian</vt:lpstr>
      <vt:lpstr>微软雅黑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本章主要内容</vt:lpstr>
      <vt:lpstr>4.3.1存储器扩展——重点章节</vt:lpstr>
      <vt:lpstr>4.3.1存储器扩展</vt:lpstr>
      <vt:lpstr>4.3.1 存储器的扩展</vt:lpstr>
      <vt:lpstr>4.3.1 存储器的扩展</vt:lpstr>
      <vt:lpstr>4.3.1 存储器的扩展</vt:lpstr>
      <vt:lpstr>4.3.1 存储器的扩展</vt:lpstr>
      <vt:lpstr>4.3.1 存储器的扩展</vt:lpstr>
      <vt:lpstr>4.3.1 存储器的扩展</vt:lpstr>
      <vt:lpstr>4.3.1 存储器的扩展</vt:lpstr>
      <vt:lpstr>4.3.1 存储器的扩展</vt:lpstr>
      <vt:lpstr>4.3.1 存储器的扩展——举例</vt:lpstr>
      <vt:lpstr>4.3.1 存储器的扩展——举例</vt:lpstr>
      <vt:lpstr>4.3.1 存储器的扩展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实验四：16*16点阵字库设计</vt:lpstr>
      <vt:lpstr>字库设计实验——8片16K*32 ROM实现16K*256字库</vt:lpstr>
      <vt:lpstr>字库设计实验</vt:lpstr>
      <vt:lpstr>字库设计实验</vt:lpstr>
      <vt:lpstr>汉字字库自动测试</vt:lpstr>
      <vt:lpstr>各芯片地址范围</vt:lpstr>
      <vt:lpstr>本节重点</vt:lpstr>
      <vt:lpstr>本节知识点总结</vt:lpstr>
      <vt:lpstr>作业</vt:lpstr>
      <vt:lpstr>几个问题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2008</cp:revision>
  <cp:lastPrinted>2019-09-24T12:30:12Z</cp:lastPrinted>
  <dcterms:created xsi:type="dcterms:W3CDTF">2018-05-09T10:41:00Z</dcterms:created>
  <dcterms:modified xsi:type="dcterms:W3CDTF">2021-04-15T06:54:33Z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